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336" r:id="rId4"/>
    <p:sldId id="337" r:id="rId5"/>
    <p:sldId id="258" r:id="rId6"/>
    <p:sldId id="259" r:id="rId7"/>
    <p:sldId id="338" r:id="rId8"/>
    <p:sldId id="260" r:id="rId9"/>
    <p:sldId id="261" r:id="rId10"/>
    <p:sldId id="270" r:id="rId11"/>
    <p:sldId id="271" r:id="rId12"/>
    <p:sldId id="272" r:id="rId13"/>
    <p:sldId id="273" r:id="rId14"/>
    <p:sldId id="274" r:id="rId15"/>
    <p:sldId id="339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340" r:id="rId43"/>
    <p:sldId id="299" r:id="rId44"/>
    <p:sldId id="341" r:id="rId45"/>
    <p:sldId id="300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</p:sldIdLst>
  <p:sldSz cx="9144000" cy="6858000" type="screen4x3"/>
  <p:notesSz cx="7099300" cy="10234613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DejaVu Sans" charset="0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DejaVu Sans" charset="0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DejaVu Sans" charset="0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DejaVu Sans" charset="0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DejaVu Sans" charset="0"/>
        <a:cs typeface="DejaVu Sans" charset="0"/>
      </a:defRPr>
    </a:lvl5pPr>
    <a:lvl6pPr marL="22860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DejaVu Sans" charset="0"/>
        <a:cs typeface="DejaVu Sans" charset="0"/>
      </a:defRPr>
    </a:lvl6pPr>
    <a:lvl7pPr marL="27432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DejaVu Sans" charset="0"/>
        <a:cs typeface="DejaVu Sans" charset="0"/>
      </a:defRPr>
    </a:lvl7pPr>
    <a:lvl8pPr marL="32004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DejaVu Sans" charset="0"/>
        <a:cs typeface="DejaVu Sans" charset="0"/>
      </a:defRPr>
    </a:lvl8pPr>
    <a:lvl9pPr marL="36576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DejaVu Sans" charset="0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Microsoft Office" initials="UMO" lastIdx="1" clrIdx="0">
    <p:extLst>
      <p:ext uri="{19B8F6BF-5375-455C-9EA6-DF929625EA0E}">
        <p15:presenceInfo xmlns:p15="http://schemas.microsoft.com/office/powerpoint/2012/main" userId="Utilisateur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44461"/>
    <p:restoredTop sz="86304"/>
  </p:normalViewPr>
  <p:slideViewPr>
    <p:cSldViewPr>
      <p:cViewPr varScale="1">
        <p:scale>
          <a:sx n="103" d="100"/>
          <a:sy n="103" d="100"/>
        </p:scale>
        <p:origin x="184" y="32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76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5T13:16:47.788" idx="1">
    <p:pos x="810" y="234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7.emf"/><Relationship Id="rId4" Type="http://schemas.openxmlformats.org/officeDocument/2006/relationships/image" Target="../media/image7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D06F169D-C1A4-7546-B4E7-F5563E23F14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7787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DBA857-A071-9A4D-9867-43287FE8C24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7690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3EFA6AF8-7C13-554C-B199-E425DE4FEF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0BBF5AB7-412D-F34C-86E6-5BF8BD55F9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3AC351F8-D9DA-4942-A3A1-AB0EBA5DCB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1" name="Text Box 2">
            <a:extLst>
              <a:ext uri="{FF2B5EF4-FFF2-40B4-BE49-F238E27FC236}">
                <a16:creationId xmlns:a16="http://schemas.microsoft.com/office/drawing/2014/main" id="{159B06C2-5323-A545-92F8-3A5BAC0DE0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>
            <a:extLst>
              <a:ext uri="{FF2B5EF4-FFF2-40B4-BE49-F238E27FC236}">
                <a16:creationId xmlns:a16="http://schemas.microsoft.com/office/drawing/2014/main" id="{F430C995-6BA9-D644-8BCA-193D475BC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9" name="Text Box 2">
            <a:extLst>
              <a:ext uri="{FF2B5EF4-FFF2-40B4-BE49-F238E27FC236}">
                <a16:creationId xmlns:a16="http://schemas.microsoft.com/office/drawing/2014/main" id="{02E2F16D-8790-524E-9C70-B4508B680E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>
            <a:extLst>
              <a:ext uri="{FF2B5EF4-FFF2-40B4-BE49-F238E27FC236}">
                <a16:creationId xmlns:a16="http://schemas.microsoft.com/office/drawing/2014/main" id="{7D144EEC-2B7A-9743-8F79-F22E279A16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1" name="Text Box 2">
            <a:extLst>
              <a:ext uri="{FF2B5EF4-FFF2-40B4-BE49-F238E27FC236}">
                <a16:creationId xmlns:a16="http://schemas.microsoft.com/office/drawing/2014/main" id="{02E2629E-3E45-574F-9961-FC27228DF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>
            <a:extLst>
              <a:ext uri="{FF2B5EF4-FFF2-40B4-BE49-F238E27FC236}">
                <a16:creationId xmlns:a16="http://schemas.microsoft.com/office/drawing/2014/main" id="{574600F6-9F54-8E4D-BADF-EBA8786C69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4C7C1971-E78A-1B49-8338-7462D4233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>
            <a:extLst>
              <a:ext uri="{FF2B5EF4-FFF2-40B4-BE49-F238E27FC236}">
                <a16:creationId xmlns:a16="http://schemas.microsoft.com/office/drawing/2014/main" id="{3A097896-4D35-9744-9FC4-CEB197E77C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Text Box 2">
            <a:extLst>
              <a:ext uri="{FF2B5EF4-FFF2-40B4-BE49-F238E27FC236}">
                <a16:creationId xmlns:a16="http://schemas.microsoft.com/office/drawing/2014/main" id="{D1AC3A6B-4F61-4847-A523-2182C822B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>
            <a:extLst>
              <a:ext uri="{FF2B5EF4-FFF2-40B4-BE49-F238E27FC236}">
                <a16:creationId xmlns:a16="http://schemas.microsoft.com/office/drawing/2014/main" id="{BCC26279-363D-2642-945D-03958B6E3D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5" name="Text Box 2">
            <a:extLst>
              <a:ext uri="{FF2B5EF4-FFF2-40B4-BE49-F238E27FC236}">
                <a16:creationId xmlns:a16="http://schemas.microsoft.com/office/drawing/2014/main" id="{8D3ACBCD-A38F-5547-9342-494D56ABA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>
            <a:extLst>
              <a:ext uri="{FF2B5EF4-FFF2-40B4-BE49-F238E27FC236}">
                <a16:creationId xmlns:a16="http://schemas.microsoft.com/office/drawing/2014/main" id="{F2DF6D1E-FBD7-6046-B4E8-D448E71061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3" name="Text Box 2">
            <a:extLst>
              <a:ext uri="{FF2B5EF4-FFF2-40B4-BE49-F238E27FC236}">
                <a16:creationId xmlns:a16="http://schemas.microsoft.com/office/drawing/2014/main" id="{1A4E3A7E-210E-4D40-8B00-5A4772B9D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">
            <a:extLst>
              <a:ext uri="{FF2B5EF4-FFF2-40B4-BE49-F238E27FC236}">
                <a16:creationId xmlns:a16="http://schemas.microsoft.com/office/drawing/2014/main" id="{F84C7505-78DD-C943-AE7A-E715ADD8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1" name="Text Box 2">
            <a:extLst>
              <a:ext uri="{FF2B5EF4-FFF2-40B4-BE49-F238E27FC236}">
                <a16:creationId xmlns:a16="http://schemas.microsoft.com/office/drawing/2014/main" id="{AEE4CE1F-6385-C043-B6A9-E62E9CD24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1">
            <a:extLst>
              <a:ext uri="{FF2B5EF4-FFF2-40B4-BE49-F238E27FC236}">
                <a16:creationId xmlns:a16="http://schemas.microsoft.com/office/drawing/2014/main" id="{A729D6B6-4887-074D-9DD0-F9997C810D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9" name="Text Box 2">
            <a:extLst>
              <a:ext uri="{FF2B5EF4-FFF2-40B4-BE49-F238E27FC236}">
                <a16:creationId xmlns:a16="http://schemas.microsoft.com/office/drawing/2014/main" id="{A15C86B7-6FB4-AF4E-AE9D-6042E0C504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1">
            <a:extLst>
              <a:ext uri="{FF2B5EF4-FFF2-40B4-BE49-F238E27FC236}">
                <a16:creationId xmlns:a16="http://schemas.microsoft.com/office/drawing/2014/main" id="{3D9132B8-2EEE-F647-AB4A-6C66B61B8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7" name="Text Box 2">
            <a:extLst>
              <a:ext uri="{FF2B5EF4-FFF2-40B4-BE49-F238E27FC236}">
                <a16:creationId xmlns:a16="http://schemas.microsoft.com/office/drawing/2014/main" id="{FD0F4110-091B-EC48-93AC-9EC6588F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>
            <a:extLst>
              <a:ext uri="{FF2B5EF4-FFF2-40B4-BE49-F238E27FC236}">
                <a16:creationId xmlns:a16="http://schemas.microsoft.com/office/drawing/2014/main" id="{C1542662-C69F-C34C-AF66-990CD1AF10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Text Box 2">
            <a:extLst>
              <a:ext uri="{FF2B5EF4-FFF2-40B4-BE49-F238E27FC236}">
                <a16:creationId xmlns:a16="http://schemas.microsoft.com/office/drawing/2014/main" id="{0807E34F-56D4-CB46-BFBF-7C0B0AD6D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1">
            <a:extLst>
              <a:ext uri="{FF2B5EF4-FFF2-40B4-BE49-F238E27FC236}">
                <a16:creationId xmlns:a16="http://schemas.microsoft.com/office/drawing/2014/main" id="{ACC30CE7-6E0C-9E4E-9477-4A9E6135B2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5DF62542-619B-0B47-A10B-27A70AB4D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>
            <a:extLst>
              <a:ext uri="{FF2B5EF4-FFF2-40B4-BE49-F238E27FC236}">
                <a16:creationId xmlns:a16="http://schemas.microsoft.com/office/drawing/2014/main" id="{9669B217-90D8-3743-945A-66F4C71539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3" name="Text Box 2">
            <a:extLst>
              <a:ext uri="{FF2B5EF4-FFF2-40B4-BE49-F238E27FC236}">
                <a16:creationId xmlns:a16="http://schemas.microsoft.com/office/drawing/2014/main" id="{2DF55EF9-C4B4-7D45-9B75-BAFCD221FA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">
            <a:extLst>
              <a:ext uri="{FF2B5EF4-FFF2-40B4-BE49-F238E27FC236}">
                <a16:creationId xmlns:a16="http://schemas.microsoft.com/office/drawing/2014/main" id="{EEE371D7-0A6A-1C4D-92B5-A7D822310C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1" name="Text Box 2">
            <a:extLst>
              <a:ext uri="{FF2B5EF4-FFF2-40B4-BE49-F238E27FC236}">
                <a16:creationId xmlns:a16="http://schemas.microsoft.com/office/drawing/2014/main" id="{21C043E8-9BE4-D34C-AFA5-7209A07E1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1">
            <a:extLst>
              <a:ext uri="{FF2B5EF4-FFF2-40B4-BE49-F238E27FC236}">
                <a16:creationId xmlns:a16="http://schemas.microsoft.com/office/drawing/2014/main" id="{6ED15EF0-8624-4847-86DD-D2D2E9A1F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9" name="Text Box 2">
            <a:extLst>
              <a:ext uri="{FF2B5EF4-FFF2-40B4-BE49-F238E27FC236}">
                <a16:creationId xmlns:a16="http://schemas.microsoft.com/office/drawing/2014/main" id="{987F93A4-FAC1-0D46-BE43-0507ED3CF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">
            <a:extLst>
              <a:ext uri="{FF2B5EF4-FFF2-40B4-BE49-F238E27FC236}">
                <a16:creationId xmlns:a16="http://schemas.microsoft.com/office/drawing/2014/main" id="{80EDCC65-AAFC-4041-BA55-0E8BC681FA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252CE389-E86D-E342-98B8-790FBF4B66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>
            <a:extLst>
              <a:ext uri="{FF2B5EF4-FFF2-40B4-BE49-F238E27FC236}">
                <a16:creationId xmlns:a16="http://schemas.microsoft.com/office/drawing/2014/main" id="{86690ED0-A869-E34A-A75A-F09CADCDB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C6D5E83F-6E46-5D42-B6A5-A3BC79C6E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>
            <a:extLst>
              <a:ext uri="{FF2B5EF4-FFF2-40B4-BE49-F238E27FC236}">
                <a16:creationId xmlns:a16="http://schemas.microsoft.com/office/drawing/2014/main" id="{3A28154A-2438-BF40-81B7-CBB5E110D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7" name="Text Box 2">
            <a:extLst>
              <a:ext uri="{FF2B5EF4-FFF2-40B4-BE49-F238E27FC236}">
                <a16:creationId xmlns:a16="http://schemas.microsoft.com/office/drawing/2014/main" id="{8315A204-54E2-054F-ABEF-9E64FEFEDB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>
            <a:extLst>
              <a:ext uri="{FF2B5EF4-FFF2-40B4-BE49-F238E27FC236}">
                <a16:creationId xmlns:a16="http://schemas.microsoft.com/office/drawing/2014/main" id="{6E691F6C-987B-204C-90AB-E280E43F9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5" name="Text Box 2">
            <a:extLst>
              <a:ext uri="{FF2B5EF4-FFF2-40B4-BE49-F238E27FC236}">
                <a16:creationId xmlns:a16="http://schemas.microsoft.com/office/drawing/2014/main" id="{9FE6A141-83A7-0C4A-83C9-59A77E77D1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>
            <a:extLst>
              <a:ext uri="{FF2B5EF4-FFF2-40B4-BE49-F238E27FC236}">
                <a16:creationId xmlns:a16="http://schemas.microsoft.com/office/drawing/2014/main" id="{1FF52CB4-7AC6-C247-B969-64FBDB9BE6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Text Box 2">
            <a:extLst>
              <a:ext uri="{FF2B5EF4-FFF2-40B4-BE49-F238E27FC236}">
                <a16:creationId xmlns:a16="http://schemas.microsoft.com/office/drawing/2014/main" id="{3D8C4A53-95D9-0B48-807E-65BC2D15E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>
            <a:extLst>
              <a:ext uri="{FF2B5EF4-FFF2-40B4-BE49-F238E27FC236}">
                <a16:creationId xmlns:a16="http://schemas.microsoft.com/office/drawing/2014/main" id="{70557AF0-D0FC-BE40-96C6-FE60653FF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1" name="Text Box 2">
            <a:extLst>
              <a:ext uri="{FF2B5EF4-FFF2-40B4-BE49-F238E27FC236}">
                <a16:creationId xmlns:a16="http://schemas.microsoft.com/office/drawing/2014/main" id="{79977F29-5C54-FF43-95FB-A21BC49FD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27C7BD5C-2BE8-6140-B1F1-856A06A7D5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93AB948B-7D13-BE42-86C9-FF284B258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>
            <a:extLst>
              <a:ext uri="{FF2B5EF4-FFF2-40B4-BE49-F238E27FC236}">
                <a16:creationId xmlns:a16="http://schemas.microsoft.com/office/drawing/2014/main" id="{1B83C359-6B17-4F47-8A21-C93737628B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9" name="Text Box 2">
            <a:extLst>
              <a:ext uri="{FF2B5EF4-FFF2-40B4-BE49-F238E27FC236}">
                <a16:creationId xmlns:a16="http://schemas.microsoft.com/office/drawing/2014/main" id="{EA75F71A-B1CE-0C4A-960F-A3E60D3BA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>
            <a:extLst>
              <a:ext uri="{FF2B5EF4-FFF2-40B4-BE49-F238E27FC236}">
                <a16:creationId xmlns:a16="http://schemas.microsoft.com/office/drawing/2014/main" id="{F511BEB7-F492-464C-8981-4980C1D6B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7" name="Text Box 2">
            <a:extLst>
              <a:ext uri="{FF2B5EF4-FFF2-40B4-BE49-F238E27FC236}">
                <a16:creationId xmlns:a16="http://schemas.microsoft.com/office/drawing/2014/main" id="{AECCBB02-4DDD-774B-B772-CCC0C0A60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>
            <a:extLst>
              <a:ext uri="{FF2B5EF4-FFF2-40B4-BE49-F238E27FC236}">
                <a16:creationId xmlns:a16="http://schemas.microsoft.com/office/drawing/2014/main" id="{E116A037-807A-9F4E-95C7-EE458B4CE3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5" name="Text Box 2">
            <a:extLst>
              <a:ext uri="{FF2B5EF4-FFF2-40B4-BE49-F238E27FC236}">
                <a16:creationId xmlns:a16="http://schemas.microsoft.com/office/drawing/2014/main" id="{45EDA0EF-F64D-C14D-80AD-7E77E3CE3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1">
            <a:extLst>
              <a:ext uri="{FF2B5EF4-FFF2-40B4-BE49-F238E27FC236}">
                <a16:creationId xmlns:a16="http://schemas.microsoft.com/office/drawing/2014/main" id="{E0D5B1E0-70C0-0848-949C-28A31ABBC7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3" name="Text Box 2">
            <a:extLst>
              <a:ext uri="{FF2B5EF4-FFF2-40B4-BE49-F238E27FC236}">
                <a16:creationId xmlns:a16="http://schemas.microsoft.com/office/drawing/2014/main" id="{74093808-14AD-BC41-A6B9-A519A8F3A7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1">
            <a:extLst>
              <a:ext uri="{FF2B5EF4-FFF2-40B4-BE49-F238E27FC236}">
                <a16:creationId xmlns:a16="http://schemas.microsoft.com/office/drawing/2014/main" id="{318E7E16-4D4E-624F-9CC9-A9DC4C904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1" name="Text Box 2">
            <a:extLst>
              <a:ext uri="{FF2B5EF4-FFF2-40B4-BE49-F238E27FC236}">
                <a16:creationId xmlns:a16="http://schemas.microsoft.com/office/drawing/2014/main" id="{37EED032-B248-5545-B9DB-EA78F9D72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1">
            <a:extLst>
              <a:ext uri="{FF2B5EF4-FFF2-40B4-BE49-F238E27FC236}">
                <a16:creationId xmlns:a16="http://schemas.microsoft.com/office/drawing/2014/main" id="{CF786D10-1F66-934C-B161-A2641B79C9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9" name="Text Box 2">
            <a:extLst>
              <a:ext uri="{FF2B5EF4-FFF2-40B4-BE49-F238E27FC236}">
                <a16:creationId xmlns:a16="http://schemas.microsoft.com/office/drawing/2014/main" id="{8D8D48E7-41CD-7D43-AACF-0928C0A147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1">
            <a:extLst>
              <a:ext uri="{FF2B5EF4-FFF2-40B4-BE49-F238E27FC236}">
                <a16:creationId xmlns:a16="http://schemas.microsoft.com/office/drawing/2014/main" id="{4E6EBABA-D973-7E40-AE19-1597ED7F1B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7" name="Text Box 2">
            <a:extLst>
              <a:ext uri="{FF2B5EF4-FFF2-40B4-BE49-F238E27FC236}">
                <a16:creationId xmlns:a16="http://schemas.microsoft.com/office/drawing/2014/main" id="{D47CA236-6DA5-3C4E-A8EF-EA66EF4EF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1">
            <a:extLst>
              <a:ext uri="{FF2B5EF4-FFF2-40B4-BE49-F238E27FC236}">
                <a16:creationId xmlns:a16="http://schemas.microsoft.com/office/drawing/2014/main" id="{02EAAD7C-22AE-1A4B-B313-A444BEDED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3" name="Text Box 2">
            <a:extLst>
              <a:ext uri="{FF2B5EF4-FFF2-40B4-BE49-F238E27FC236}">
                <a16:creationId xmlns:a16="http://schemas.microsoft.com/office/drawing/2014/main" id="{684A2812-AA66-9A46-A98C-5BC2591BB9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1">
            <a:extLst>
              <a:ext uri="{FF2B5EF4-FFF2-40B4-BE49-F238E27FC236}">
                <a16:creationId xmlns:a16="http://schemas.microsoft.com/office/drawing/2014/main" id="{B8DC8E02-111F-4543-A480-85D1572A6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9" name="Text Box 2">
            <a:extLst>
              <a:ext uri="{FF2B5EF4-FFF2-40B4-BE49-F238E27FC236}">
                <a16:creationId xmlns:a16="http://schemas.microsoft.com/office/drawing/2014/main" id="{4957004D-F098-D74F-80B5-40328F5238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76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>
            <a:extLst>
              <a:ext uri="{FF2B5EF4-FFF2-40B4-BE49-F238E27FC236}">
                <a16:creationId xmlns:a16="http://schemas.microsoft.com/office/drawing/2014/main" id="{1626318F-9ED0-914C-BB86-0CAFD79DC7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9" name="Text Box 2">
            <a:extLst>
              <a:ext uri="{FF2B5EF4-FFF2-40B4-BE49-F238E27FC236}">
                <a16:creationId xmlns:a16="http://schemas.microsoft.com/office/drawing/2014/main" id="{D3D67B8A-368F-F04D-943E-BD08B44DE0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">
            <a:extLst>
              <a:ext uri="{FF2B5EF4-FFF2-40B4-BE49-F238E27FC236}">
                <a16:creationId xmlns:a16="http://schemas.microsoft.com/office/drawing/2014/main" id="{8858E2E8-C494-0546-B8B5-DAE956027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7" name="Text Box 2">
            <a:extLst>
              <a:ext uri="{FF2B5EF4-FFF2-40B4-BE49-F238E27FC236}">
                <a16:creationId xmlns:a16="http://schemas.microsoft.com/office/drawing/2014/main" id="{32E5F7E5-C5C9-AB4E-85F6-8BD59A23DF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1">
            <a:extLst>
              <a:ext uri="{FF2B5EF4-FFF2-40B4-BE49-F238E27FC236}">
                <a16:creationId xmlns:a16="http://schemas.microsoft.com/office/drawing/2014/main" id="{19C8C97D-5DC7-8745-BA49-E8336D707D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9" name="Text Box 2">
            <a:extLst>
              <a:ext uri="{FF2B5EF4-FFF2-40B4-BE49-F238E27FC236}">
                <a16:creationId xmlns:a16="http://schemas.microsoft.com/office/drawing/2014/main" id="{DC7F1848-5FE1-5B48-B3D6-3EE4E15CD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1">
            <a:extLst>
              <a:ext uri="{FF2B5EF4-FFF2-40B4-BE49-F238E27FC236}">
                <a16:creationId xmlns:a16="http://schemas.microsoft.com/office/drawing/2014/main" id="{D1AA51ED-5184-5F4E-AD46-F942CE3A1C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7" name="Text Box 2">
            <a:extLst>
              <a:ext uri="{FF2B5EF4-FFF2-40B4-BE49-F238E27FC236}">
                <a16:creationId xmlns:a16="http://schemas.microsoft.com/office/drawing/2014/main" id="{D47FB8C3-4C9D-724F-A99B-7760691FC5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1">
            <a:extLst>
              <a:ext uri="{FF2B5EF4-FFF2-40B4-BE49-F238E27FC236}">
                <a16:creationId xmlns:a16="http://schemas.microsoft.com/office/drawing/2014/main" id="{F619EBE7-26FF-244F-80D5-EB773E0FFA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5" name="Text Box 2">
            <a:extLst>
              <a:ext uri="{FF2B5EF4-FFF2-40B4-BE49-F238E27FC236}">
                <a16:creationId xmlns:a16="http://schemas.microsoft.com/office/drawing/2014/main" id="{28E5AE5C-EDBC-9540-8FFD-BF73C77DD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1">
            <a:extLst>
              <a:ext uri="{FF2B5EF4-FFF2-40B4-BE49-F238E27FC236}">
                <a16:creationId xmlns:a16="http://schemas.microsoft.com/office/drawing/2014/main" id="{86584056-36D8-984D-B102-97C105F96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3" name="Text Box 2">
            <a:extLst>
              <a:ext uri="{FF2B5EF4-FFF2-40B4-BE49-F238E27FC236}">
                <a16:creationId xmlns:a16="http://schemas.microsoft.com/office/drawing/2014/main" id="{B77037DB-8CFC-2F49-AEF3-063BABBBF0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1">
            <a:extLst>
              <a:ext uri="{FF2B5EF4-FFF2-40B4-BE49-F238E27FC236}">
                <a16:creationId xmlns:a16="http://schemas.microsoft.com/office/drawing/2014/main" id="{0E78BA40-C2E0-E34A-B0BE-1C12CFACF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1" name="Text Box 2">
            <a:extLst>
              <a:ext uri="{FF2B5EF4-FFF2-40B4-BE49-F238E27FC236}">
                <a16:creationId xmlns:a16="http://schemas.microsoft.com/office/drawing/2014/main" id="{4A6E2742-1E67-0E4F-BA6C-FDF4ADD72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1">
            <a:extLst>
              <a:ext uri="{FF2B5EF4-FFF2-40B4-BE49-F238E27FC236}">
                <a16:creationId xmlns:a16="http://schemas.microsoft.com/office/drawing/2014/main" id="{63A6EE4F-D263-8A41-8DE1-1807EAD938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9" name="Text Box 2">
            <a:extLst>
              <a:ext uri="{FF2B5EF4-FFF2-40B4-BE49-F238E27FC236}">
                <a16:creationId xmlns:a16="http://schemas.microsoft.com/office/drawing/2014/main" id="{992C715E-187C-D047-AB82-B0D360F4B2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1">
            <a:extLst>
              <a:ext uri="{FF2B5EF4-FFF2-40B4-BE49-F238E27FC236}">
                <a16:creationId xmlns:a16="http://schemas.microsoft.com/office/drawing/2014/main" id="{EDDA75F3-E3A3-0242-9BD2-B4BD5C4839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7" name="Text Box 2">
            <a:extLst>
              <a:ext uri="{FF2B5EF4-FFF2-40B4-BE49-F238E27FC236}">
                <a16:creationId xmlns:a16="http://schemas.microsoft.com/office/drawing/2014/main" id="{BBBED13C-AE22-7047-B961-19C584B172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1">
            <a:extLst>
              <a:ext uri="{FF2B5EF4-FFF2-40B4-BE49-F238E27FC236}">
                <a16:creationId xmlns:a16="http://schemas.microsoft.com/office/drawing/2014/main" id="{ABC903F2-338A-3840-9C58-B26B8F319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5" name="Text Box 2">
            <a:extLst>
              <a:ext uri="{FF2B5EF4-FFF2-40B4-BE49-F238E27FC236}">
                <a16:creationId xmlns:a16="http://schemas.microsoft.com/office/drawing/2014/main" id="{90EEAF20-9164-1347-A60F-47D26187D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1">
            <a:extLst>
              <a:ext uri="{FF2B5EF4-FFF2-40B4-BE49-F238E27FC236}">
                <a16:creationId xmlns:a16="http://schemas.microsoft.com/office/drawing/2014/main" id="{4C3F3106-E02E-144E-8E80-AC248493E0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3" name="Text Box 2">
            <a:extLst>
              <a:ext uri="{FF2B5EF4-FFF2-40B4-BE49-F238E27FC236}">
                <a16:creationId xmlns:a16="http://schemas.microsoft.com/office/drawing/2014/main" id="{748069CB-0438-1346-BB32-E2088550B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CF1FE0FB-BBC2-FC4C-9713-8DEA0C176A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1" name="Text Box 2">
            <a:extLst>
              <a:ext uri="{FF2B5EF4-FFF2-40B4-BE49-F238E27FC236}">
                <a16:creationId xmlns:a16="http://schemas.microsoft.com/office/drawing/2014/main" id="{2C44E03F-1C8F-454B-8A40-76EBB8BE2B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1">
            <a:extLst>
              <a:ext uri="{FF2B5EF4-FFF2-40B4-BE49-F238E27FC236}">
                <a16:creationId xmlns:a16="http://schemas.microsoft.com/office/drawing/2014/main" id="{0BB00508-1294-6F4F-ACF0-856273091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1" name="Text Box 2">
            <a:extLst>
              <a:ext uri="{FF2B5EF4-FFF2-40B4-BE49-F238E27FC236}">
                <a16:creationId xmlns:a16="http://schemas.microsoft.com/office/drawing/2014/main" id="{228AC52F-470F-2044-8AA0-349D32934A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">
            <a:extLst>
              <a:ext uri="{FF2B5EF4-FFF2-40B4-BE49-F238E27FC236}">
                <a16:creationId xmlns:a16="http://schemas.microsoft.com/office/drawing/2014/main" id="{89465FCE-9BE8-964E-A660-937D2B2EB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9" name="Text Box 2">
            <a:extLst>
              <a:ext uri="{FF2B5EF4-FFF2-40B4-BE49-F238E27FC236}">
                <a16:creationId xmlns:a16="http://schemas.microsoft.com/office/drawing/2014/main" id="{5A596972-45CC-9D4F-B5A2-9E8557988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1">
            <a:extLst>
              <a:ext uri="{FF2B5EF4-FFF2-40B4-BE49-F238E27FC236}">
                <a16:creationId xmlns:a16="http://schemas.microsoft.com/office/drawing/2014/main" id="{6812D744-3859-7A4A-9CAA-189278AC6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7" name="Text Box 2">
            <a:extLst>
              <a:ext uri="{FF2B5EF4-FFF2-40B4-BE49-F238E27FC236}">
                <a16:creationId xmlns:a16="http://schemas.microsoft.com/office/drawing/2014/main" id="{58C10124-1A84-2546-ACE7-F7C749A70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1">
            <a:extLst>
              <a:ext uri="{FF2B5EF4-FFF2-40B4-BE49-F238E27FC236}">
                <a16:creationId xmlns:a16="http://schemas.microsoft.com/office/drawing/2014/main" id="{DF51DD05-4EAD-0C4B-AFF1-FFDA019936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5" name="Text Box 2">
            <a:extLst>
              <a:ext uri="{FF2B5EF4-FFF2-40B4-BE49-F238E27FC236}">
                <a16:creationId xmlns:a16="http://schemas.microsoft.com/office/drawing/2014/main" id="{B9F406ED-3BDF-2544-BE14-10DCC5AE44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1">
            <a:extLst>
              <a:ext uri="{FF2B5EF4-FFF2-40B4-BE49-F238E27FC236}">
                <a16:creationId xmlns:a16="http://schemas.microsoft.com/office/drawing/2014/main" id="{5E67B477-D810-BC43-BE17-2AD4A15AC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3" name="Text Box 2">
            <a:extLst>
              <a:ext uri="{FF2B5EF4-FFF2-40B4-BE49-F238E27FC236}">
                <a16:creationId xmlns:a16="http://schemas.microsoft.com/office/drawing/2014/main" id="{66BB22B9-32BB-4C45-B439-EC1577CC6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1">
            <a:extLst>
              <a:ext uri="{FF2B5EF4-FFF2-40B4-BE49-F238E27FC236}">
                <a16:creationId xmlns:a16="http://schemas.microsoft.com/office/drawing/2014/main" id="{276F9E70-9AA5-144C-94AF-7939C3EA65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1" name="Text Box 2">
            <a:extLst>
              <a:ext uri="{FF2B5EF4-FFF2-40B4-BE49-F238E27FC236}">
                <a16:creationId xmlns:a16="http://schemas.microsoft.com/office/drawing/2014/main" id="{89E7DD5B-49B1-AE45-A63D-B733D7A37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1">
            <a:extLst>
              <a:ext uri="{FF2B5EF4-FFF2-40B4-BE49-F238E27FC236}">
                <a16:creationId xmlns:a16="http://schemas.microsoft.com/office/drawing/2014/main" id="{4C7E9831-40B2-AC47-B071-A0DB49F72A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9" name="Text Box 2">
            <a:extLst>
              <a:ext uri="{FF2B5EF4-FFF2-40B4-BE49-F238E27FC236}">
                <a16:creationId xmlns:a16="http://schemas.microsoft.com/office/drawing/2014/main" id="{DA6328E2-BE45-8148-A70B-DAF1F1548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1">
            <a:extLst>
              <a:ext uri="{FF2B5EF4-FFF2-40B4-BE49-F238E27FC236}">
                <a16:creationId xmlns:a16="http://schemas.microsoft.com/office/drawing/2014/main" id="{BA76A249-B27B-7E44-9607-F2406210D9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7" name="Text Box 2">
            <a:extLst>
              <a:ext uri="{FF2B5EF4-FFF2-40B4-BE49-F238E27FC236}">
                <a16:creationId xmlns:a16="http://schemas.microsoft.com/office/drawing/2014/main" id="{21ADC93D-3939-4247-AE8D-5533EDADBB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1">
            <a:extLst>
              <a:ext uri="{FF2B5EF4-FFF2-40B4-BE49-F238E27FC236}">
                <a16:creationId xmlns:a16="http://schemas.microsoft.com/office/drawing/2014/main" id="{CD1F3F8D-801A-2E44-82C2-2C1F6B9D9F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5" name="Text Box 2">
            <a:extLst>
              <a:ext uri="{FF2B5EF4-FFF2-40B4-BE49-F238E27FC236}">
                <a16:creationId xmlns:a16="http://schemas.microsoft.com/office/drawing/2014/main" id="{B474103E-9E0E-0446-892A-47302F81DE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1">
            <a:extLst>
              <a:ext uri="{FF2B5EF4-FFF2-40B4-BE49-F238E27FC236}">
                <a16:creationId xmlns:a16="http://schemas.microsoft.com/office/drawing/2014/main" id="{9F479EE9-1ED6-CB41-BC5F-E9C6B5E924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3" name="Text Box 2">
            <a:extLst>
              <a:ext uri="{FF2B5EF4-FFF2-40B4-BE49-F238E27FC236}">
                <a16:creationId xmlns:a16="http://schemas.microsoft.com/office/drawing/2014/main" id="{B3E7B816-BBA3-1F49-8CDA-D2BA0ACC9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F073F0F9-0F62-FE4A-841C-F1FF316DA6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59328140-7D15-D54F-AC25-897F7CEE4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ext Box 1">
            <a:extLst>
              <a:ext uri="{FF2B5EF4-FFF2-40B4-BE49-F238E27FC236}">
                <a16:creationId xmlns:a16="http://schemas.microsoft.com/office/drawing/2014/main" id="{25B022C3-FE90-C74E-AFED-6A634F1EE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1" name="Text Box 2">
            <a:extLst>
              <a:ext uri="{FF2B5EF4-FFF2-40B4-BE49-F238E27FC236}">
                <a16:creationId xmlns:a16="http://schemas.microsoft.com/office/drawing/2014/main" id="{F7609503-ACD5-574C-844F-5B2ED112F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1">
            <a:extLst>
              <a:ext uri="{FF2B5EF4-FFF2-40B4-BE49-F238E27FC236}">
                <a16:creationId xmlns:a16="http://schemas.microsoft.com/office/drawing/2014/main" id="{E6F0AA05-382E-7B47-BF48-42A003F999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7699" name="Text Box 2">
            <a:extLst>
              <a:ext uri="{FF2B5EF4-FFF2-40B4-BE49-F238E27FC236}">
                <a16:creationId xmlns:a16="http://schemas.microsoft.com/office/drawing/2014/main" id="{D53F88AF-2A38-5B4A-8529-628D84EE0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1">
            <a:extLst>
              <a:ext uri="{FF2B5EF4-FFF2-40B4-BE49-F238E27FC236}">
                <a16:creationId xmlns:a16="http://schemas.microsoft.com/office/drawing/2014/main" id="{F4A876EA-32B2-8D41-8719-7B8A249869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7" name="Text Box 2">
            <a:extLst>
              <a:ext uri="{FF2B5EF4-FFF2-40B4-BE49-F238E27FC236}">
                <a16:creationId xmlns:a16="http://schemas.microsoft.com/office/drawing/2014/main" id="{82B26E03-0983-674E-92CA-DF31DAC896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1">
            <a:extLst>
              <a:ext uri="{FF2B5EF4-FFF2-40B4-BE49-F238E27FC236}">
                <a16:creationId xmlns:a16="http://schemas.microsoft.com/office/drawing/2014/main" id="{931923B7-F6AA-1D4C-8F6F-56BAB498CB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5" name="Text Box 2">
            <a:extLst>
              <a:ext uri="{FF2B5EF4-FFF2-40B4-BE49-F238E27FC236}">
                <a16:creationId xmlns:a16="http://schemas.microsoft.com/office/drawing/2014/main" id="{E399D4F2-CA52-1746-AF28-0878709C0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1">
            <a:extLst>
              <a:ext uri="{FF2B5EF4-FFF2-40B4-BE49-F238E27FC236}">
                <a16:creationId xmlns:a16="http://schemas.microsoft.com/office/drawing/2014/main" id="{041B3066-2337-AD4B-8C90-51D0375F62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3" name="Text Box 2">
            <a:extLst>
              <a:ext uri="{FF2B5EF4-FFF2-40B4-BE49-F238E27FC236}">
                <a16:creationId xmlns:a16="http://schemas.microsoft.com/office/drawing/2014/main" id="{14A348CA-2BFC-2049-84BB-E16991C77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1">
            <a:extLst>
              <a:ext uri="{FF2B5EF4-FFF2-40B4-BE49-F238E27FC236}">
                <a16:creationId xmlns:a16="http://schemas.microsoft.com/office/drawing/2014/main" id="{B5AC6B2C-846B-994D-98FF-CA6FF5FC82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1" name="Text Box 2">
            <a:extLst>
              <a:ext uri="{FF2B5EF4-FFF2-40B4-BE49-F238E27FC236}">
                <a16:creationId xmlns:a16="http://schemas.microsoft.com/office/drawing/2014/main" id="{D770420F-8E06-EA4F-9BBE-B6F40D607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1">
            <a:extLst>
              <a:ext uri="{FF2B5EF4-FFF2-40B4-BE49-F238E27FC236}">
                <a16:creationId xmlns:a16="http://schemas.microsoft.com/office/drawing/2014/main" id="{8F06BC66-5D76-3A49-92EC-033263A40A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9" name="Text Box 2">
            <a:extLst>
              <a:ext uri="{FF2B5EF4-FFF2-40B4-BE49-F238E27FC236}">
                <a16:creationId xmlns:a16="http://schemas.microsoft.com/office/drawing/2014/main" id="{C90279A8-C215-DF44-9D5C-0D18E6FDC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ext Box 1">
            <a:extLst>
              <a:ext uri="{FF2B5EF4-FFF2-40B4-BE49-F238E27FC236}">
                <a16:creationId xmlns:a16="http://schemas.microsoft.com/office/drawing/2014/main" id="{84D92801-C6F4-5D4C-AB9E-ACEDE4BEDF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9987" name="Text Box 2">
            <a:extLst>
              <a:ext uri="{FF2B5EF4-FFF2-40B4-BE49-F238E27FC236}">
                <a16:creationId xmlns:a16="http://schemas.microsoft.com/office/drawing/2014/main" id="{7EA84ED6-9C6E-5D48-BC85-4093220F7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1">
            <a:extLst>
              <a:ext uri="{FF2B5EF4-FFF2-40B4-BE49-F238E27FC236}">
                <a16:creationId xmlns:a16="http://schemas.microsoft.com/office/drawing/2014/main" id="{A72419B2-6A5B-B34F-8EC9-3459B8FC72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5" name="Text Box 2">
            <a:extLst>
              <a:ext uri="{FF2B5EF4-FFF2-40B4-BE49-F238E27FC236}">
                <a16:creationId xmlns:a16="http://schemas.microsoft.com/office/drawing/2014/main" id="{84F717B7-43FB-904B-9E14-ECE1FBE5F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1">
            <a:extLst>
              <a:ext uri="{FF2B5EF4-FFF2-40B4-BE49-F238E27FC236}">
                <a16:creationId xmlns:a16="http://schemas.microsoft.com/office/drawing/2014/main" id="{F9F850D2-27B6-5447-9FCB-794E2D2BFB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3" name="Text Box 2">
            <a:extLst>
              <a:ext uri="{FF2B5EF4-FFF2-40B4-BE49-F238E27FC236}">
                <a16:creationId xmlns:a16="http://schemas.microsoft.com/office/drawing/2014/main" id="{89670A7F-4040-1C40-91F3-2F84902917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50C2AC45-818E-FC4F-BAF6-50508C6F98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7" name="Text Box 2">
            <a:extLst>
              <a:ext uri="{FF2B5EF4-FFF2-40B4-BE49-F238E27FC236}">
                <a16:creationId xmlns:a16="http://schemas.microsoft.com/office/drawing/2014/main" id="{568ECBEA-B3FF-DA46-82CC-292B10168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1">
            <a:extLst>
              <a:ext uri="{FF2B5EF4-FFF2-40B4-BE49-F238E27FC236}">
                <a16:creationId xmlns:a16="http://schemas.microsoft.com/office/drawing/2014/main" id="{CA4EC113-D778-E949-9B05-E54BA0935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1" name="Text Box 2">
            <a:extLst>
              <a:ext uri="{FF2B5EF4-FFF2-40B4-BE49-F238E27FC236}">
                <a16:creationId xmlns:a16="http://schemas.microsoft.com/office/drawing/2014/main" id="{CFEBE606-45A1-0C46-ADC0-81494390E4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1">
            <a:extLst>
              <a:ext uri="{FF2B5EF4-FFF2-40B4-BE49-F238E27FC236}">
                <a16:creationId xmlns:a16="http://schemas.microsoft.com/office/drawing/2014/main" id="{B8613DA6-F887-1044-86A1-6689BA6D4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9" name="Text Box 2">
            <a:extLst>
              <a:ext uri="{FF2B5EF4-FFF2-40B4-BE49-F238E27FC236}">
                <a16:creationId xmlns:a16="http://schemas.microsoft.com/office/drawing/2014/main" id="{C38DEA7D-2850-6A4F-992C-2F2133B9DF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1">
            <a:extLst>
              <a:ext uri="{FF2B5EF4-FFF2-40B4-BE49-F238E27FC236}">
                <a16:creationId xmlns:a16="http://schemas.microsoft.com/office/drawing/2014/main" id="{71D474B8-0FCD-0243-AB43-D488378AB0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0227" name="Text Box 2">
            <a:extLst>
              <a:ext uri="{FF2B5EF4-FFF2-40B4-BE49-F238E27FC236}">
                <a16:creationId xmlns:a16="http://schemas.microsoft.com/office/drawing/2014/main" id="{8BC6DFC7-FFC5-5F4D-87ED-E2EB30285B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D1EB68B5-C48C-A54D-A298-BA7E7C6DE4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Text Box 2">
            <a:extLst>
              <a:ext uri="{FF2B5EF4-FFF2-40B4-BE49-F238E27FC236}">
                <a16:creationId xmlns:a16="http://schemas.microsoft.com/office/drawing/2014/main" id="{D98805FA-6AA9-3540-ACE2-E5D66422EB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C7EDF3FF-B69D-0B4C-B3C2-376C82696C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77875"/>
            <a:ext cx="5113338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3" name="Text Box 2">
            <a:extLst>
              <a:ext uri="{FF2B5EF4-FFF2-40B4-BE49-F238E27FC236}">
                <a16:creationId xmlns:a16="http://schemas.microsoft.com/office/drawing/2014/main" id="{060A1715-C6A5-D84C-AF04-4C5A2ECC69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78487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5F838-21A0-9743-9E01-4ABE2D463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3A365E-06DE-0A4C-940C-08788B266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1F958A-AC56-C043-B68F-A61781EA7E4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B9793-E8D6-5344-962D-59010402E25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3849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09CFE-7196-A444-9767-E7343277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003B77-99EC-8C44-8BF5-170335396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DF93741-EAB0-B149-85B5-57C377453A6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05A09-0A5D-4447-9C3B-A9F0B512639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1866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223C3DD-BAF5-7D4B-818C-D5A9910A1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3BD6A3-5AD2-A747-97D1-10BFA6483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90F01CF-2E75-5941-B642-3E4A4465C20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86239-E851-1649-8DFE-CCA06D4DD0F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08471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3C1C9-4761-5E44-AC2D-689456C8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141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FF43EDE-0888-134B-9325-3AAA502863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C203A-FCE4-6142-A17D-2CB6433D0606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4373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3C12D-7A7C-534C-87B2-3BB8A93A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30F7E-8A99-E742-BEDF-8A9C74B20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37A2EF8-DC6E-494C-8E3C-28B41353C6E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BA0EC-18ED-DE4F-AE33-8949DAC20FFA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9037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F4F23-F1CD-3C46-9004-956FF92D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70B990-151D-4F48-8E9C-9FC8D1EC9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E319186-2CEE-974D-A3C3-2CA6E08D02B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5D52D-8748-9247-9C0C-3C9E8F3084AF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5936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7AA210-48ED-8246-B952-52572D59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836FF-6C02-E741-9F59-B615D06B9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BA3FD4-30D4-AE46-B196-230D428C3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AE35481-9656-6F4F-896E-25FB34A3BF8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67F78-A0A1-A742-84B2-53AC85EA772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7810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F2F2F-4019-004D-8546-4668596E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64414F-917F-0A4A-926D-2D72EED66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11FBA6-51A7-1944-9AAF-433154B1E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D0561E2-02E1-D448-8DFE-C271DC92B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61A9C8-1D84-5441-8B07-8DA6DB6F6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925883-0EF8-A443-BF4A-AC16C8FC0F0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56001-E0B0-C44B-8C46-FF3524B4AF0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02790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65BCE5-9A48-9C4A-A6B0-60569574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688667E-702B-4F4C-8047-58182E9C536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A4563-6B67-9F4F-BDF0-29B6D00000E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3908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FF1A9C2-22E9-9E46-A136-7AD365DF278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0382E-5309-B04D-B1D4-6E2857C2630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7210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DF4F7-7501-5044-85E5-7E176C6A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2E6B9-C54E-8A4B-8630-98460E69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6197C-B9F2-F44E-88AB-07503089B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D3DF78-1FDC-0D4F-A841-5E6390A0455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EAA70-EB56-4441-8DC7-5860B7E44BC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8531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DAB067-5AE0-304F-813E-08085DD6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B832F8D-8472-B84A-84FD-9CAD0D798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2A6E4C-8FFD-1848-A33C-224665CC1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FB841C-16AC-4145-8CC0-698EFD4879A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D429A-DE71-0944-ADF9-96435333FB0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9440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D213AEE2-BD3A-4249-A751-008FB52964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5682FAE1-EFE6-754A-B3C0-995D13CCB8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Click to edit the outline text format</a:t>
            </a:r>
          </a:p>
          <a:p>
            <a:pPr lvl="1"/>
            <a:r>
              <a:rPr lang="en-GB" altLang="fr-FR"/>
              <a:t>Second Outline Level</a:t>
            </a:r>
          </a:p>
          <a:p>
            <a:pPr lvl="2"/>
            <a:r>
              <a:rPr lang="en-GB" altLang="fr-FR"/>
              <a:t>Third Outline Level</a:t>
            </a:r>
          </a:p>
          <a:p>
            <a:pPr lvl="3"/>
            <a:r>
              <a:rPr lang="en-GB" altLang="fr-FR"/>
              <a:t>Fourth Outline Level</a:t>
            </a:r>
          </a:p>
          <a:p>
            <a:pPr lvl="4"/>
            <a:r>
              <a:rPr lang="en-GB" altLang="fr-FR"/>
              <a:t>Fifth Outline Level</a:t>
            </a:r>
          </a:p>
          <a:p>
            <a:pPr lvl="4"/>
            <a:r>
              <a:rPr lang="en-GB" altLang="fr-FR"/>
              <a:t>Sixth Outline Level</a:t>
            </a:r>
          </a:p>
          <a:p>
            <a:pPr lvl="4"/>
            <a:r>
              <a:rPr lang="en-GB" altLang="fr-FR"/>
              <a:t>Seventh Outline Level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994407B8-A454-7742-A9A5-86AAA2FFD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52699DB7-E7F5-1F4F-B764-D1B6B3524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5B17F7F1-3A13-C140-BE3B-ECD9BFBE6EA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0"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78E13C12-66A5-374E-B4A3-3B81FFF618C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34.png"/><Relationship Id="rId5" Type="http://schemas.openxmlformats.org/officeDocument/2006/relationships/image" Target="../media/image31.e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9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2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l-valued_func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hyperlink" Target="https://en.wikipedia.org/wiki/Optimization_problem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9.emf"/><Relationship Id="rId4" Type="http://schemas.openxmlformats.org/officeDocument/2006/relationships/oleObject" Target="../embeddings/oleObject28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3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32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5.emf"/><Relationship Id="rId4" Type="http://schemas.openxmlformats.org/officeDocument/2006/relationships/oleObject" Target="../embeddings/oleObject33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8.png"/><Relationship Id="rId5" Type="http://schemas.openxmlformats.org/officeDocument/2006/relationships/image" Target="../media/image67.emf"/><Relationship Id="rId4" Type="http://schemas.openxmlformats.org/officeDocument/2006/relationships/oleObject" Target="../embeddings/oleObject35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71.emf"/><Relationship Id="rId5" Type="http://schemas.openxmlformats.org/officeDocument/2006/relationships/image" Target="../media/image67.e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41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>
            <a:extLst>
              <a:ext uri="{FF2B5EF4-FFF2-40B4-BE49-F238E27FC236}">
                <a16:creationId xmlns:a16="http://schemas.microsoft.com/office/drawing/2014/main" id="{8BC8A128-B437-4E47-BEE7-7ED702F0F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1196975"/>
            <a:ext cx="8488363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3500" dirty="0">
                <a:solidFill>
                  <a:srgbClr val="333399"/>
                </a:solidFill>
              </a:rPr>
              <a:t>OPTIMIZATION ALGORITHM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fr-FR" altLang="fr-FR" sz="3500" dirty="0">
              <a:solidFill>
                <a:srgbClr val="333399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>
              <a:solidFill>
                <a:srgbClr val="333399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dirty="0" err="1"/>
              <a:t>Sebastien</a:t>
            </a:r>
            <a:r>
              <a:rPr lang="fr-FR" altLang="fr-FR" sz="1800" b="0"/>
              <a:t> Charnoz &amp; Andrea Ciardi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400" b="0"/>
              <a:t>https://sites.google.com/view/paris-physics-master/first-semester-courses/numerical-methods-for-physics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Paris Physics Master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01B9EF58-2DA8-FA4A-A582-C62CF3A60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" y="65088"/>
            <a:ext cx="58245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333399"/>
                </a:solidFill>
              </a:rPr>
              <a:t>MINIMIZE WITH DOWN GRADIENT known derivative</a:t>
            </a: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85358754-D0B0-8047-AA43-740F6AA0D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712788"/>
            <a:ext cx="7148512" cy="120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We know F and we assume we know F’ (X)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Starting from a starting point X</a:t>
            </a:r>
            <a:r>
              <a:rPr lang="fr-FR" altLang="fr-FR" sz="1800" b="0" baseline="-25000"/>
              <a:t>0 </a:t>
            </a:r>
            <a:r>
              <a:rPr lang="fr-FR" altLang="fr-FR" sz="1800" b="0"/>
              <a:t> (  ’first guess’), we compute a serie of points as follows :</a:t>
            </a:r>
            <a:endParaRPr lang="fr-FR" altLang="fr-FR" sz="1800" b="0" baseline="-25000"/>
          </a:p>
        </p:txBody>
      </p:sp>
      <p:graphicFrame>
        <p:nvGraphicFramePr>
          <p:cNvPr id="30723" name="Object 3">
            <a:extLst>
              <a:ext uri="{FF2B5EF4-FFF2-40B4-BE49-F238E27FC236}">
                <a16:creationId xmlns:a16="http://schemas.microsoft.com/office/drawing/2014/main" id="{50056B81-11B1-C340-96A6-8A6CDB0B95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2625725"/>
          <a:ext cx="27717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r:id="rId4" imgW="24866600" imgH="5270500" progId="">
                  <p:embed/>
                </p:oleObj>
              </mc:Choice>
              <mc:Fallback>
                <p:oleObj r:id="rId4" imgW="24866600" imgH="52705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625725"/>
                        <a:ext cx="277177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>
            <a:extLst>
              <a:ext uri="{FF2B5EF4-FFF2-40B4-BE49-F238E27FC236}">
                <a16:creationId xmlns:a16="http://schemas.microsoft.com/office/drawing/2014/main" id="{660F7E38-F2BC-CE4D-9735-C1ABEBA6B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3371850"/>
            <a:ext cx="8274050" cy="203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where g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is the direction of descent (« left or right » in 1D) an d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is the length of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The step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The choice of g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is such that f (X</a:t>
            </a:r>
            <a:r>
              <a:rPr lang="fr-FR" altLang="fr-FR" sz="1800" b="0" baseline="-25000"/>
              <a:t>k + 1</a:t>
            </a:r>
            <a:r>
              <a:rPr lang="fr-FR" altLang="fr-FR" sz="1800" b="0"/>
              <a:t>) &lt;F (X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). A natural choice is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  <p:graphicFrame>
        <p:nvGraphicFramePr>
          <p:cNvPr id="30725" name="Object 5">
            <a:extLst>
              <a:ext uri="{FF2B5EF4-FFF2-40B4-BE49-F238E27FC236}">
                <a16:creationId xmlns:a16="http://schemas.microsoft.com/office/drawing/2014/main" id="{23ED5805-CE1E-FB44-9A62-9036DB0E40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4038" y="4973638"/>
          <a:ext cx="2347912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9" r:id="rId6" imgW="17843500" imgH="10820400" progId="">
                  <p:embed/>
                </p:oleObj>
              </mc:Choice>
              <mc:Fallback>
                <p:oleObj r:id="rId6" imgW="17843500" imgH="10820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4973638"/>
                        <a:ext cx="2347912" cy="142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Text Box 6">
            <a:extLst>
              <a:ext uri="{FF2B5EF4-FFF2-40B4-BE49-F238E27FC236}">
                <a16:creationId xmlns:a16="http://schemas.microsoft.com/office/drawing/2014/main" id="{3311256A-D5EF-2543-9AF1-514766AED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963" y="5608638"/>
            <a:ext cx="5286375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In the simplest method of descent</a:t>
            </a:r>
            <a:br>
              <a:rPr lang="fr-FR" altLang="fr-FR" sz="1800" b="0"/>
            </a:br>
            <a:r>
              <a:rPr lang="fr-FR" altLang="fr-FR" sz="1800" b="0"/>
              <a:t>gradient, g is simply  « minus the gradient of F »</a:t>
            </a:r>
          </a:p>
        </p:txBody>
      </p:sp>
      <p:sp>
        <p:nvSpPr>
          <p:cNvPr id="30727" name="ZoneTexte 1">
            <a:extLst>
              <a:ext uri="{FF2B5EF4-FFF2-40B4-BE49-F238E27FC236}">
                <a16:creationId xmlns:a16="http://schemas.microsoft.com/office/drawing/2014/main" id="{A985467C-EB2A-154D-AAC8-03D9AEB53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8" y="6397625"/>
            <a:ext cx="3916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altLang="fr-FR" b="0">
                <a:solidFill>
                  <a:schemeClr val="tx1"/>
                </a:solidFill>
              </a:rPr>
              <a:t>Note : here g</a:t>
            </a:r>
            <a:r>
              <a:rPr lang="fr-FR" altLang="fr-FR" b="0" baseline="-25000">
                <a:solidFill>
                  <a:schemeClr val="tx1"/>
                </a:solidFill>
              </a:rPr>
              <a:t>k</a:t>
            </a:r>
            <a:r>
              <a:rPr lang="fr-FR" altLang="fr-FR" b="0">
                <a:solidFill>
                  <a:schemeClr val="tx1"/>
                </a:solidFill>
              </a:rPr>
              <a:t> is not normalized to 1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Freeform 1">
            <a:extLst>
              <a:ext uri="{FF2B5EF4-FFF2-40B4-BE49-F238E27FC236}">
                <a16:creationId xmlns:a16="http://schemas.microsoft.com/office/drawing/2014/main" id="{05606CFB-B8DA-C947-81B4-DD13A22F4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4813"/>
            <a:ext cx="4751387" cy="2603500"/>
          </a:xfrm>
          <a:custGeom>
            <a:avLst/>
            <a:gdLst>
              <a:gd name="T0" fmla="*/ 0 w 2993"/>
              <a:gd name="T1" fmla="*/ 2147483646 h 1640"/>
              <a:gd name="T2" fmla="*/ 2147483646 w 2993"/>
              <a:gd name="T3" fmla="*/ 2147483646 h 1640"/>
              <a:gd name="T4" fmla="*/ 2147483646 w 2993"/>
              <a:gd name="T5" fmla="*/ 2147483646 h 1640"/>
              <a:gd name="T6" fmla="*/ 2147483646 w 2993"/>
              <a:gd name="T7" fmla="*/ 2147483646 h 1640"/>
              <a:gd name="T8" fmla="*/ 2147483646 w 2993"/>
              <a:gd name="T9" fmla="*/ 2147483646 h 1640"/>
              <a:gd name="T10" fmla="*/ 2147483646 w 2993"/>
              <a:gd name="T11" fmla="*/ 2147483646 h 1640"/>
              <a:gd name="T12" fmla="*/ 2147483646 w 2993"/>
              <a:gd name="T13" fmla="*/ 2147483646 h 1640"/>
              <a:gd name="T14" fmla="*/ 2147483646 w 2993"/>
              <a:gd name="T15" fmla="*/ 0 h 16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93" h="1640">
                <a:moveTo>
                  <a:pt x="0" y="363"/>
                </a:moveTo>
                <a:cubicBezTo>
                  <a:pt x="143" y="370"/>
                  <a:pt x="287" y="378"/>
                  <a:pt x="408" y="499"/>
                </a:cubicBezTo>
                <a:cubicBezTo>
                  <a:pt x="529" y="620"/>
                  <a:pt x="620" y="908"/>
                  <a:pt x="726" y="1089"/>
                </a:cubicBezTo>
                <a:cubicBezTo>
                  <a:pt x="832" y="1270"/>
                  <a:pt x="899" y="1534"/>
                  <a:pt x="1043" y="1587"/>
                </a:cubicBezTo>
                <a:cubicBezTo>
                  <a:pt x="1187" y="1640"/>
                  <a:pt x="1436" y="1512"/>
                  <a:pt x="1587" y="1406"/>
                </a:cubicBezTo>
                <a:cubicBezTo>
                  <a:pt x="1738" y="1300"/>
                  <a:pt x="1799" y="1156"/>
                  <a:pt x="1950" y="952"/>
                </a:cubicBezTo>
                <a:cubicBezTo>
                  <a:pt x="2101" y="748"/>
                  <a:pt x="2321" y="340"/>
                  <a:pt x="2495" y="181"/>
                </a:cubicBezTo>
                <a:cubicBezTo>
                  <a:pt x="2669" y="22"/>
                  <a:pt x="2831" y="11"/>
                  <a:pt x="2993" y="0"/>
                </a:cubicBezTo>
              </a:path>
            </a:pathLst>
          </a:custGeom>
          <a:noFill/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2770" name="Oval 2">
            <a:extLst>
              <a:ext uri="{FF2B5EF4-FFF2-40B4-BE49-F238E27FC236}">
                <a16:creationId xmlns:a16="http://schemas.microsoft.com/office/drawing/2014/main" id="{0779FBD0-3102-744A-B8A1-B97A9DC3C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900" y="374650"/>
            <a:ext cx="144463" cy="144463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b="0"/>
          </a:p>
        </p:txBody>
      </p:sp>
      <p:sp>
        <p:nvSpPr>
          <p:cNvPr id="32771" name="Oval 3">
            <a:extLst>
              <a:ext uri="{FF2B5EF4-FFF2-40B4-BE49-F238E27FC236}">
                <a16:creationId xmlns:a16="http://schemas.microsoft.com/office/drawing/2014/main" id="{8C0C3445-B9CB-A242-BC08-9E4163353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692150"/>
            <a:ext cx="144462" cy="144463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b="0"/>
          </a:p>
        </p:txBody>
      </p:sp>
      <p:sp>
        <p:nvSpPr>
          <p:cNvPr id="32772" name="Oval 4">
            <a:extLst>
              <a:ext uri="{FF2B5EF4-FFF2-40B4-BE49-F238E27FC236}">
                <a16:creationId xmlns:a16="http://schemas.microsoft.com/office/drawing/2014/main" id="{9D59E4CA-F177-0F4C-A61F-54C66C2C8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628775"/>
            <a:ext cx="144462" cy="144463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b="0"/>
          </a:p>
        </p:txBody>
      </p:sp>
      <p:sp>
        <p:nvSpPr>
          <p:cNvPr id="32773" name="Oval 5">
            <a:extLst>
              <a:ext uri="{FF2B5EF4-FFF2-40B4-BE49-F238E27FC236}">
                <a16:creationId xmlns:a16="http://schemas.microsoft.com/office/drawing/2014/main" id="{FC60E7B0-99B3-174E-B5E8-B8EF5CB7F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2563813"/>
            <a:ext cx="144462" cy="144462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b="0"/>
          </a:p>
        </p:txBody>
      </p:sp>
      <p:sp>
        <p:nvSpPr>
          <p:cNvPr id="32774" name="Oval 6">
            <a:extLst>
              <a:ext uri="{FF2B5EF4-FFF2-40B4-BE49-F238E27FC236}">
                <a16:creationId xmlns:a16="http://schemas.microsoft.com/office/drawing/2014/main" id="{E2035311-51BB-9B49-A0D3-87715A864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2636838"/>
            <a:ext cx="144462" cy="144462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b="0"/>
          </a:p>
        </p:txBody>
      </p:sp>
      <p:sp>
        <p:nvSpPr>
          <p:cNvPr id="32775" name="Oval 7">
            <a:extLst>
              <a:ext uri="{FF2B5EF4-FFF2-40B4-BE49-F238E27FC236}">
                <a16:creationId xmlns:a16="http://schemas.microsoft.com/office/drawing/2014/main" id="{1FD90814-F990-904C-A085-9E3D77EE7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886075"/>
            <a:ext cx="144462" cy="144463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b="0"/>
          </a:p>
        </p:txBody>
      </p:sp>
      <p:sp>
        <p:nvSpPr>
          <p:cNvPr id="32776" name="Line 8">
            <a:extLst>
              <a:ext uri="{FF2B5EF4-FFF2-40B4-BE49-F238E27FC236}">
                <a16:creationId xmlns:a16="http://schemas.microsoft.com/office/drawing/2014/main" id="{E7936FEA-F91A-D442-8112-045C60876B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0113" y="547688"/>
            <a:ext cx="1587" cy="2667000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C0967D72-7B90-C447-BF5D-A2A2663EA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3213100"/>
            <a:ext cx="5111750" cy="1588"/>
          </a:xfrm>
          <a:prstGeom prst="line">
            <a:avLst/>
          </a:prstGeom>
          <a:noFill/>
          <a:ln w="381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78" name="Text Box 10">
            <a:extLst>
              <a:ext uri="{FF2B5EF4-FFF2-40B4-BE49-F238E27FC236}">
                <a16:creationId xmlns:a16="http://schemas.microsoft.com/office/drawing/2014/main" id="{DCC3BC90-159F-1B44-A668-8B84EF0C8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063" y="3376613"/>
            <a:ext cx="333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X</a:t>
            </a:r>
          </a:p>
        </p:txBody>
      </p:sp>
      <p:sp>
        <p:nvSpPr>
          <p:cNvPr id="32779" name="Text Box 11">
            <a:extLst>
              <a:ext uri="{FF2B5EF4-FFF2-40B4-BE49-F238E27FC236}">
                <a16:creationId xmlns:a16="http://schemas.microsoft.com/office/drawing/2014/main" id="{D9C9079A-5AD1-424B-A72C-DE485D033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1647825"/>
            <a:ext cx="650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F (x)</a:t>
            </a:r>
          </a:p>
        </p:txBody>
      </p:sp>
      <p:sp>
        <p:nvSpPr>
          <p:cNvPr id="32780" name="Text Box 12">
            <a:extLst>
              <a:ext uri="{FF2B5EF4-FFF2-40B4-BE49-F238E27FC236}">
                <a16:creationId xmlns:a16="http://schemas.microsoft.com/office/drawing/2014/main" id="{B394979D-7D23-5047-B60C-C1A31C5A2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50" y="496888"/>
            <a:ext cx="5238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x</a:t>
            </a:r>
            <a:r>
              <a:rPr lang="fr-FR" altLang="fr-FR" sz="1800" b="0" baseline="-25000"/>
              <a:t>0</a:t>
            </a:r>
          </a:p>
        </p:txBody>
      </p:sp>
      <p:sp>
        <p:nvSpPr>
          <p:cNvPr id="32781" name="Text Box 13">
            <a:extLst>
              <a:ext uri="{FF2B5EF4-FFF2-40B4-BE49-F238E27FC236}">
                <a16:creationId xmlns:a16="http://schemas.microsoft.com/office/drawing/2014/main" id="{0566A36D-BD22-F74D-A865-F2A1B2810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725" y="758825"/>
            <a:ext cx="5238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x</a:t>
            </a:r>
            <a:r>
              <a:rPr lang="fr-FR" altLang="fr-FR" sz="1800" b="0" baseline="-25000"/>
              <a:t>1</a:t>
            </a:r>
          </a:p>
        </p:txBody>
      </p:sp>
      <p:sp>
        <p:nvSpPr>
          <p:cNvPr id="32782" name="Text Box 14">
            <a:extLst>
              <a:ext uri="{FF2B5EF4-FFF2-40B4-BE49-F238E27FC236}">
                <a16:creationId xmlns:a16="http://schemas.microsoft.com/office/drawing/2014/main" id="{C3A95A9C-4E2B-1C4A-9FFA-8FFF99DDD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693863"/>
            <a:ext cx="5238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x</a:t>
            </a:r>
            <a:r>
              <a:rPr lang="fr-FR" altLang="fr-FR" sz="1800" b="0" baseline="-25000"/>
              <a:t>2</a:t>
            </a:r>
          </a:p>
        </p:txBody>
      </p:sp>
      <p:sp>
        <p:nvSpPr>
          <p:cNvPr id="32783" name="Text Box 15">
            <a:extLst>
              <a:ext uri="{FF2B5EF4-FFF2-40B4-BE49-F238E27FC236}">
                <a16:creationId xmlns:a16="http://schemas.microsoft.com/office/drawing/2014/main" id="{916B76E5-0C9B-3D40-BDE4-64BED2458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763" y="2557463"/>
            <a:ext cx="5238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x</a:t>
            </a:r>
            <a:r>
              <a:rPr lang="fr-FR" altLang="fr-FR" sz="1800" b="0" baseline="-25000"/>
              <a:t>3</a:t>
            </a:r>
          </a:p>
        </p:txBody>
      </p:sp>
      <p:sp>
        <p:nvSpPr>
          <p:cNvPr id="32784" name="Text Box 16">
            <a:extLst>
              <a:ext uri="{FF2B5EF4-FFF2-40B4-BE49-F238E27FC236}">
                <a16:creationId xmlns:a16="http://schemas.microsoft.com/office/drawing/2014/main" id="{C2BA2136-2DE7-BD44-B65A-D76A2B501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76475"/>
            <a:ext cx="5238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x</a:t>
            </a:r>
            <a:r>
              <a:rPr lang="fr-FR" altLang="fr-FR" sz="1800" b="0" baseline="-25000"/>
              <a:t>4</a:t>
            </a:r>
          </a:p>
        </p:txBody>
      </p:sp>
      <p:sp>
        <p:nvSpPr>
          <p:cNvPr id="32785" name="Text Box 17">
            <a:extLst>
              <a:ext uri="{FF2B5EF4-FFF2-40B4-BE49-F238E27FC236}">
                <a16:creationId xmlns:a16="http://schemas.microsoft.com/office/drawing/2014/main" id="{6C8984CA-E108-A749-9EC0-F06FD40CA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846388"/>
            <a:ext cx="5238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x</a:t>
            </a:r>
            <a:r>
              <a:rPr lang="fr-FR" altLang="fr-FR" sz="1800" b="0" baseline="-25000"/>
              <a:t>5</a:t>
            </a:r>
          </a:p>
        </p:txBody>
      </p:sp>
      <p:sp>
        <p:nvSpPr>
          <p:cNvPr id="32786" name="Line 18">
            <a:extLst>
              <a:ext uri="{FF2B5EF4-FFF2-40B4-BE49-F238E27FC236}">
                <a16:creationId xmlns:a16="http://schemas.microsoft.com/office/drawing/2014/main" id="{57DAB236-E867-CB4B-920A-C31C459503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6950" y="387350"/>
            <a:ext cx="579438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87" name="Line 19">
            <a:extLst>
              <a:ext uri="{FF2B5EF4-FFF2-40B4-BE49-F238E27FC236}">
                <a16:creationId xmlns:a16="http://schemas.microsoft.com/office/drawing/2014/main" id="{70F5C1D6-812F-DA40-B502-7DF02BD1E2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5588" y="765175"/>
            <a:ext cx="796925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88" name="Line 20">
            <a:extLst>
              <a:ext uri="{FF2B5EF4-FFF2-40B4-BE49-F238E27FC236}">
                <a16:creationId xmlns:a16="http://schemas.microsoft.com/office/drawing/2014/main" id="{B09D3AD3-F954-4546-A7D7-F28386502C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0913" y="1700213"/>
            <a:ext cx="722312" cy="1587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89" name="Line 21">
            <a:extLst>
              <a:ext uri="{FF2B5EF4-FFF2-40B4-BE49-F238E27FC236}">
                <a16:creationId xmlns:a16="http://schemas.microsoft.com/office/drawing/2014/main" id="{1A2D488B-7F28-774A-A0FB-05469CA98C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1988" y="2565400"/>
            <a:ext cx="363537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90" name="Line 22">
            <a:extLst>
              <a:ext uri="{FF2B5EF4-FFF2-40B4-BE49-F238E27FC236}">
                <a16:creationId xmlns:a16="http://schemas.microsoft.com/office/drawing/2014/main" id="{AE37633E-EE8B-B34D-BC35-126064151F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5725" y="2997200"/>
            <a:ext cx="147638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91" name="Line 23">
            <a:extLst>
              <a:ext uri="{FF2B5EF4-FFF2-40B4-BE49-F238E27FC236}">
                <a16:creationId xmlns:a16="http://schemas.microsoft.com/office/drawing/2014/main" id="{161B9431-8E7C-2640-B9A3-F52E716190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708275"/>
            <a:ext cx="287337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92" name="Text Box 24">
            <a:extLst>
              <a:ext uri="{FF2B5EF4-FFF2-40B4-BE49-F238E27FC236}">
                <a16:creationId xmlns:a16="http://schemas.microsoft.com/office/drawing/2014/main" id="{5D28ED28-AAB8-8945-9E54-735E952D1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725" y="65088"/>
            <a:ext cx="39528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333399"/>
                </a:solidFill>
              </a:rPr>
              <a:t>g</a:t>
            </a:r>
            <a:r>
              <a:rPr lang="fr-FR" altLang="fr-FR" sz="1800" b="0" baseline="-25000">
                <a:solidFill>
                  <a:srgbClr val="333399"/>
                </a:solidFill>
              </a:rPr>
              <a:t>0</a:t>
            </a:r>
          </a:p>
        </p:txBody>
      </p:sp>
      <p:sp>
        <p:nvSpPr>
          <p:cNvPr id="32793" name="Text Box 25">
            <a:extLst>
              <a:ext uri="{FF2B5EF4-FFF2-40B4-BE49-F238E27FC236}">
                <a16:creationId xmlns:a16="http://schemas.microsoft.com/office/drawing/2014/main" id="{42C957B5-1F35-8F47-9BA9-938C8FFD5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431800"/>
            <a:ext cx="39528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333399"/>
                </a:solidFill>
              </a:rPr>
              <a:t>g</a:t>
            </a:r>
            <a:r>
              <a:rPr lang="fr-FR" altLang="fr-FR" sz="1800" b="0" baseline="-25000">
                <a:solidFill>
                  <a:srgbClr val="333399"/>
                </a:solidFill>
              </a:rPr>
              <a:t>1</a:t>
            </a:r>
          </a:p>
        </p:txBody>
      </p:sp>
      <p:sp>
        <p:nvSpPr>
          <p:cNvPr id="32794" name="Text Box 26">
            <a:extLst>
              <a:ext uri="{FF2B5EF4-FFF2-40B4-BE49-F238E27FC236}">
                <a16:creationId xmlns:a16="http://schemas.microsoft.com/office/drawing/2014/main" id="{58E7DC31-F00E-B847-8DB7-BCD710FB7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1333500"/>
            <a:ext cx="39528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333399"/>
                </a:solidFill>
              </a:rPr>
              <a:t>g</a:t>
            </a:r>
            <a:r>
              <a:rPr lang="fr-FR" altLang="fr-FR" sz="1800" b="0" baseline="-25000">
                <a:solidFill>
                  <a:srgbClr val="333399"/>
                </a:solidFill>
              </a:rPr>
              <a:t>2</a:t>
            </a:r>
          </a:p>
        </p:txBody>
      </p:sp>
      <p:sp>
        <p:nvSpPr>
          <p:cNvPr id="32795" name="Text Box 27">
            <a:extLst>
              <a:ext uri="{FF2B5EF4-FFF2-40B4-BE49-F238E27FC236}">
                <a16:creationId xmlns:a16="http://schemas.microsoft.com/office/drawing/2014/main" id="{36BC0D84-02F6-FE40-82B7-BD39B9094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2205038"/>
            <a:ext cx="395287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333399"/>
                </a:solidFill>
              </a:rPr>
              <a:t>g</a:t>
            </a:r>
            <a:r>
              <a:rPr lang="fr-FR" altLang="fr-FR" sz="1800" b="0" baseline="-25000">
                <a:solidFill>
                  <a:srgbClr val="333399"/>
                </a:solidFill>
              </a:rPr>
              <a:t>3</a:t>
            </a:r>
          </a:p>
        </p:txBody>
      </p:sp>
      <p:sp>
        <p:nvSpPr>
          <p:cNvPr id="32796" name="Text Box 28">
            <a:extLst>
              <a:ext uri="{FF2B5EF4-FFF2-40B4-BE49-F238E27FC236}">
                <a16:creationId xmlns:a16="http://schemas.microsoft.com/office/drawing/2014/main" id="{D9D25BE0-D090-9F40-9734-18149A2B2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2878138"/>
            <a:ext cx="395287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333399"/>
                </a:solidFill>
              </a:rPr>
              <a:t>g</a:t>
            </a:r>
            <a:r>
              <a:rPr lang="fr-FR" altLang="fr-FR" sz="1800" b="0" baseline="-25000">
                <a:solidFill>
                  <a:srgbClr val="333399"/>
                </a:solidFill>
              </a:rPr>
              <a:t>5</a:t>
            </a:r>
          </a:p>
        </p:txBody>
      </p:sp>
      <p:sp>
        <p:nvSpPr>
          <p:cNvPr id="32797" name="Text Box 29">
            <a:extLst>
              <a:ext uri="{FF2B5EF4-FFF2-40B4-BE49-F238E27FC236}">
                <a16:creationId xmlns:a16="http://schemas.microsoft.com/office/drawing/2014/main" id="{2FB60DB3-4F13-F640-B302-A9350FAE0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038" y="2351088"/>
            <a:ext cx="395287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333399"/>
                </a:solidFill>
              </a:rPr>
              <a:t>g</a:t>
            </a:r>
            <a:r>
              <a:rPr lang="fr-FR" altLang="fr-FR" sz="1800" b="0" baseline="-25000">
                <a:solidFill>
                  <a:srgbClr val="333399"/>
                </a:solidFill>
              </a:rPr>
              <a:t>4</a:t>
            </a:r>
          </a:p>
        </p:txBody>
      </p:sp>
      <p:sp>
        <p:nvSpPr>
          <p:cNvPr id="32798" name="Text Box 30">
            <a:extLst>
              <a:ext uri="{FF2B5EF4-FFF2-40B4-BE49-F238E27FC236}">
                <a16:creationId xmlns:a16="http://schemas.microsoft.com/office/drawing/2014/main" id="{33B080E7-4779-C240-AE1C-D1D8924BD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423863"/>
            <a:ext cx="1951037" cy="120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Example 1D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g</a:t>
            </a:r>
            <a:r>
              <a:rPr lang="fr-FR" altLang="fr-FR" sz="1800" b="0" baseline="-25000"/>
              <a:t>i</a:t>
            </a:r>
            <a:r>
              <a:rPr lang="fr-FR" altLang="fr-FR" sz="1800" b="0"/>
              <a:t> is less </a:t>
            </a:r>
            <a:br>
              <a:rPr lang="fr-FR" altLang="fr-FR" sz="1800" b="0"/>
            </a:br>
            <a:r>
              <a:rPr lang="fr-FR" altLang="fr-FR" sz="1800" b="0"/>
              <a:t>gradient of point i</a:t>
            </a:r>
          </a:p>
        </p:txBody>
      </p:sp>
      <p:graphicFrame>
        <p:nvGraphicFramePr>
          <p:cNvPr id="32799" name="Object 31">
            <a:extLst>
              <a:ext uri="{FF2B5EF4-FFF2-40B4-BE49-F238E27FC236}">
                <a16:creationId xmlns:a16="http://schemas.microsoft.com/office/drawing/2014/main" id="{926747EE-AB90-B24F-957D-722A337438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4137025"/>
          <a:ext cx="27717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6" r:id="rId4" imgW="24866600" imgH="5270500" progId="">
                  <p:embed/>
                </p:oleObj>
              </mc:Choice>
              <mc:Fallback>
                <p:oleObj r:id="rId4" imgW="24866600" imgH="5270500" progId="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137025"/>
                        <a:ext cx="277177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4" name="Text Box 32">
            <a:extLst>
              <a:ext uri="{FF2B5EF4-FFF2-40B4-BE49-F238E27FC236}">
                <a16:creationId xmlns:a16="http://schemas.microsoft.com/office/drawing/2014/main" id="{39EA5FED-B5E0-CC4A-96AF-7255FD9B2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392738"/>
            <a:ext cx="5668963" cy="120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fr-FR" altLang="fr-FR" b="0">
                <a:solidFill>
                  <a:srgbClr val="000000"/>
                </a:solidFill>
              </a:rPr>
              <a:t>2 questions: </a:t>
            </a:r>
          </a:p>
          <a:p>
            <a:pPr marL="285750" indent="-285750" eaLnBrk="1" hangingPunct="1">
              <a:buClrTx/>
              <a:buFontTx/>
              <a:buChar char="-"/>
              <a:defRPr/>
            </a:pPr>
            <a:r>
              <a:rPr lang="fr-FR" altLang="fr-FR" b="0">
                <a:solidFill>
                  <a:srgbClr val="000000"/>
                </a:solidFill>
              </a:rPr>
              <a:t>How to </a:t>
            </a:r>
            <a:r>
              <a:rPr lang="fr-FR" altLang="fr-FR" b="0" err="1">
                <a:solidFill>
                  <a:srgbClr val="000000"/>
                </a:solidFill>
              </a:rPr>
              <a:t>choose</a:t>
            </a:r>
            <a:r>
              <a:rPr lang="fr-FR" altLang="fr-FR" b="0">
                <a:solidFill>
                  <a:srgbClr val="000000"/>
                </a:solidFill>
              </a:rPr>
              <a:t> the </a:t>
            </a:r>
            <a:r>
              <a:rPr lang="fr-FR" altLang="fr-FR" b="0" err="1">
                <a:solidFill>
                  <a:srgbClr val="000000"/>
                </a:solidFill>
              </a:rPr>
              <a:t>step</a:t>
            </a:r>
            <a:r>
              <a:rPr lang="fr-FR" altLang="fr-FR" b="0">
                <a:solidFill>
                  <a:srgbClr val="000000"/>
                </a:solidFill>
              </a:rPr>
              <a:t>-size </a:t>
            </a:r>
            <a:r>
              <a:rPr lang="fr-FR" altLang="fr-FR" b="0" err="1">
                <a:solidFill>
                  <a:srgbClr val="000000"/>
                </a:solidFill>
              </a:rPr>
              <a:t>d</a:t>
            </a:r>
            <a:r>
              <a:rPr lang="fr-FR" altLang="fr-FR" b="0" baseline="-25000" err="1">
                <a:solidFill>
                  <a:srgbClr val="000000"/>
                </a:solidFill>
              </a:rPr>
              <a:t>k</a:t>
            </a:r>
            <a:r>
              <a:rPr lang="fr-FR" altLang="fr-FR" b="0" baseline="-25000">
                <a:solidFill>
                  <a:srgbClr val="000000"/>
                </a:solidFill>
              </a:rPr>
              <a:t> </a:t>
            </a:r>
            <a:r>
              <a:rPr lang="fr-FR" altLang="fr-FR" b="0">
                <a:solidFill>
                  <a:srgbClr val="000000"/>
                </a:solidFill>
              </a:rPr>
              <a:t>? (</a:t>
            </a:r>
            <a:r>
              <a:rPr lang="fr-FR" altLang="fr-FR" b="0" err="1">
                <a:solidFill>
                  <a:srgbClr val="000000"/>
                </a:solidFill>
              </a:rPr>
              <a:t>it</a:t>
            </a:r>
            <a:r>
              <a:rPr lang="fr-FR" altLang="fr-FR" b="0">
                <a:solidFill>
                  <a:srgbClr val="000000"/>
                </a:solidFill>
              </a:rPr>
              <a:t> must </a:t>
            </a:r>
            <a:r>
              <a:rPr lang="fr-FR" altLang="fr-FR" b="0" err="1">
                <a:solidFill>
                  <a:srgbClr val="000000"/>
                </a:solidFill>
              </a:rPr>
              <a:t>be</a:t>
            </a:r>
            <a:r>
              <a:rPr lang="fr-FR" altLang="fr-FR" b="0">
                <a:solidFill>
                  <a:srgbClr val="000000"/>
                </a:solidFill>
              </a:rPr>
              <a:t> smart)</a:t>
            </a:r>
          </a:p>
          <a:p>
            <a:pPr marL="285750" indent="-285750" eaLnBrk="1" hangingPunct="1">
              <a:buClrTx/>
              <a:buFontTx/>
              <a:buChar char="-"/>
              <a:defRPr/>
            </a:pPr>
            <a:endParaRPr lang="fr-FR" altLang="fr-FR" b="0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  <a:defRPr/>
            </a:pPr>
            <a:r>
              <a:rPr lang="fr-FR" altLang="fr-FR" b="0">
                <a:solidFill>
                  <a:srgbClr val="000000"/>
                </a:solidFill>
              </a:rPr>
              <a:t>- </a:t>
            </a:r>
            <a:r>
              <a:rPr lang="fr-FR" altLang="fr-FR" b="0" err="1">
                <a:solidFill>
                  <a:srgbClr val="000000"/>
                </a:solidFill>
              </a:rPr>
              <a:t>When</a:t>
            </a:r>
            <a:r>
              <a:rPr lang="fr-FR" altLang="fr-FR" b="0">
                <a:solidFill>
                  <a:srgbClr val="000000"/>
                </a:solidFill>
              </a:rPr>
              <a:t> </a:t>
            </a:r>
            <a:r>
              <a:rPr lang="fr-FR" altLang="fr-FR" b="0" err="1">
                <a:solidFill>
                  <a:srgbClr val="000000"/>
                </a:solidFill>
              </a:rPr>
              <a:t>does</a:t>
            </a:r>
            <a:r>
              <a:rPr lang="fr-FR" altLang="fr-FR" b="0">
                <a:solidFill>
                  <a:srgbClr val="000000"/>
                </a:solidFill>
              </a:rPr>
              <a:t> the </a:t>
            </a:r>
            <a:r>
              <a:rPr lang="fr-FR" altLang="fr-FR" b="0" err="1">
                <a:solidFill>
                  <a:srgbClr val="000000"/>
                </a:solidFill>
              </a:rPr>
              <a:t>calculation</a:t>
            </a:r>
            <a:r>
              <a:rPr lang="fr-FR" altLang="fr-FR" b="0">
                <a:solidFill>
                  <a:srgbClr val="000000"/>
                </a:solidFill>
              </a:rPr>
              <a:t> stops 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8833D439-2E26-0244-9EDD-560EB36EB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88913"/>
            <a:ext cx="8569325" cy="646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The « Fixed » descent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one does not know the second derivative descend the fixed pitch gradient.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we impose </a:t>
            </a:r>
            <a:r>
              <a:rPr lang="fr-FR" altLang="fr-FR" sz="1800" b="0"/>
              <a:t>d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= cst </a:t>
            </a:r>
            <a:r>
              <a:rPr lang="fr-FR" altLang="fr-FR" sz="1800"/>
              <a:t>at the beginning of the calculation.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What value do to </a:t>
            </a:r>
            <a:r>
              <a:rPr lang="fr-FR" altLang="fr-FR" sz="1800" b="0"/>
              <a:t>d? </a:t>
            </a:r>
            <a:r>
              <a:rPr lang="fr-FR" altLang="fr-FR" sz="1800"/>
              <a:t>Hard to say a priori. In general it takes</a:t>
            </a:r>
            <a:br>
              <a:rPr lang="fr-FR" altLang="fr-FR" sz="1800"/>
            </a:br>
            <a:r>
              <a:rPr lang="fr-FR" altLang="fr-FR" sz="1800" b="0"/>
              <a:t>d &lt;the characteristic size of the research area</a:t>
            </a:r>
            <a:r>
              <a:rPr lang="fr-FR" altLang="fr-FR" sz="1800"/>
              <a:t>. </a:t>
            </a:r>
            <a:br>
              <a:rPr lang="fr-FR" altLang="fr-FR" sz="1800"/>
            </a:br>
            <a:r>
              <a:rPr lang="fr-FR" altLang="fr-FR" sz="1800"/>
              <a:t>For example the width of the valley.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descent fixed not only on if the function is soft, and if the point</a:t>
            </a:r>
            <a:br>
              <a:rPr lang="fr-FR" altLang="fr-FR" sz="1800"/>
            </a:br>
            <a:r>
              <a:rPr lang="fr-FR" altLang="fr-FR" sz="1800"/>
              <a:t>Start is close to the solution.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test will stop when </a:t>
            </a:r>
            <a:br>
              <a:rPr lang="fr-FR" altLang="fr-FR" sz="1800"/>
            </a:b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|| </a:t>
            </a:r>
            <a:r>
              <a:rPr lang="fr-FR" altLang="fr-FR" sz="1800" b="0"/>
              <a:t>f '(x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) || &lt;epsilon</a:t>
            </a:r>
            <a:br>
              <a:rPr lang="fr-FR" altLang="fr-FR" sz="1800" b="0"/>
            </a:b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or </a:t>
            </a:r>
            <a:r>
              <a:rPr lang="fr-FR" altLang="fr-FR" sz="1800" b="0"/>
              <a:t>X ||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-X</a:t>
            </a:r>
            <a:r>
              <a:rPr lang="fr-FR" altLang="fr-FR" sz="1800" b="0" baseline="-25000"/>
              <a:t>k + 1</a:t>
            </a:r>
            <a:r>
              <a:rPr lang="fr-FR" altLang="fr-FR" sz="1800" b="0"/>
              <a:t>|| / || X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|| &lt;epsilon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FF0000"/>
                </a:solidFill>
              </a:rPr>
              <a:t>Warning: "fixed pitch" is an abusive name.</a:t>
            </a:r>
            <a:br>
              <a:rPr lang="fr-FR" altLang="fr-FR" sz="1800" b="0">
                <a:solidFill>
                  <a:srgbClr val="FF0000"/>
                </a:solidFill>
              </a:rPr>
            </a:br>
            <a:r>
              <a:rPr lang="fr-FR" altLang="fr-FR" sz="1800" b="0">
                <a:solidFill>
                  <a:srgbClr val="FF0000"/>
                </a:solidFill>
              </a:rPr>
              <a:t> The REAL no progress is: dxg</a:t>
            </a:r>
            <a:r>
              <a:rPr lang="fr-FR" altLang="fr-FR" sz="1800" b="0" baseline="-25000">
                <a:solidFill>
                  <a:srgbClr val="FF0000"/>
                </a:solidFill>
              </a:rPr>
              <a:t>k</a:t>
            </a:r>
            <a:r>
              <a:rPr lang="fr-FR" altLang="fr-FR" sz="1800" b="0">
                <a:solidFill>
                  <a:srgbClr val="FF0000"/>
                </a:solidFill>
              </a:rPr>
              <a:t> where g</a:t>
            </a:r>
            <a:r>
              <a:rPr lang="fr-FR" altLang="fr-FR" sz="1800" b="0" baseline="-25000">
                <a:solidFill>
                  <a:srgbClr val="FF0000"/>
                </a:solidFill>
              </a:rPr>
              <a:t>k</a:t>
            </a:r>
            <a:r>
              <a:rPr lang="fr-FR" altLang="fr-FR" sz="1800" b="0">
                <a:solidFill>
                  <a:srgbClr val="FF0000"/>
                </a:solidFill>
              </a:rPr>
              <a:t> is -F '(X)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FF0000"/>
                </a:solidFill>
              </a:rPr>
              <a:t>This is the multiplicative factor that is constant.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1CD3432E-8A20-CB49-B2DA-791CFF7B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207963"/>
            <a:ext cx="6286500" cy="147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>
                <a:solidFill>
                  <a:schemeClr val="bg1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fr-FR" altLang="fr-FR" b="0" err="1">
                <a:solidFill>
                  <a:schemeClr val="accent6"/>
                </a:solidFill>
              </a:rPr>
              <a:t>Choice</a:t>
            </a:r>
            <a:r>
              <a:rPr lang="fr-FR" altLang="fr-FR" b="0">
                <a:solidFill>
                  <a:srgbClr val="000000"/>
                </a:solidFill>
              </a:rPr>
              <a:t> of the </a:t>
            </a:r>
            <a:r>
              <a:rPr lang="fr-FR" altLang="fr-FR" b="0" err="1">
                <a:solidFill>
                  <a:srgbClr val="000000"/>
                </a:solidFill>
              </a:rPr>
              <a:t>Step</a:t>
            </a:r>
            <a:r>
              <a:rPr lang="fr-FR" altLang="fr-FR" b="0">
                <a:solidFill>
                  <a:srgbClr val="000000"/>
                </a:solidFill>
              </a:rPr>
              <a:t> Size </a:t>
            </a:r>
            <a:r>
              <a:rPr lang="fr-FR" altLang="fr-FR" b="0" err="1">
                <a:solidFill>
                  <a:srgbClr val="000000"/>
                </a:solidFill>
              </a:rPr>
              <a:t>d</a:t>
            </a:r>
            <a:r>
              <a:rPr lang="fr-FR" altLang="fr-FR" b="0" baseline="-25000" err="1">
                <a:solidFill>
                  <a:srgbClr val="000000"/>
                </a:solidFill>
              </a:rPr>
              <a:t>k</a:t>
            </a:r>
            <a:endParaRPr lang="fr-FR" altLang="fr-FR" b="0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  <a:defRPr/>
            </a:pPr>
            <a:endParaRPr lang="fr-FR" altLang="fr-FR" b="0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  <a:defRPr/>
            </a:pPr>
            <a:r>
              <a:rPr lang="fr-FR" altLang="fr-FR" b="0" err="1">
                <a:solidFill>
                  <a:srgbClr val="000000"/>
                </a:solidFill>
              </a:rPr>
              <a:t>requires</a:t>
            </a:r>
            <a:r>
              <a:rPr lang="fr-FR" altLang="fr-FR" b="0">
                <a:solidFill>
                  <a:srgbClr val="000000"/>
                </a:solidFill>
              </a:rPr>
              <a:t> </a:t>
            </a:r>
            <a:r>
              <a:rPr lang="fr-FR" altLang="fr-FR" b="0" err="1">
                <a:solidFill>
                  <a:srgbClr val="000000"/>
                </a:solidFill>
              </a:rPr>
              <a:t>knowing</a:t>
            </a:r>
            <a:r>
              <a:rPr lang="fr-FR" altLang="fr-FR" b="0">
                <a:solidFill>
                  <a:srgbClr val="000000"/>
                </a:solidFill>
              </a:rPr>
              <a:t> the second </a:t>
            </a:r>
            <a:r>
              <a:rPr lang="fr-FR" altLang="fr-FR" b="0" err="1">
                <a:solidFill>
                  <a:srgbClr val="000000"/>
                </a:solidFill>
              </a:rPr>
              <a:t>derivative</a:t>
            </a:r>
            <a:r>
              <a:rPr lang="fr-FR" altLang="fr-FR" b="0">
                <a:solidFill>
                  <a:srgbClr val="000000"/>
                </a:solidFill>
              </a:rPr>
              <a:t> !! :</a:t>
            </a:r>
          </a:p>
          <a:p>
            <a:pPr eaLnBrk="1" hangingPunct="1">
              <a:buClrTx/>
              <a:buFontTx/>
              <a:buNone/>
              <a:defRPr/>
            </a:pPr>
            <a:r>
              <a:rPr lang="fr-FR" altLang="fr-FR" b="0">
                <a:solidFill>
                  <a:srgbClr val="000000"/>
                </a:solidFill>
              </a:rPr>
              <a:t>One </a:t>
            </a:r>
            <a:r>
              <a:rPr lang="fr-FR" altLang="fr-FR" b="0" err="1">
                <a:solidFill>
                  <a:srgbClr val="000000"/>
                </a:solidFill>
              </a:rPr>
              <a:t>makes</a:t>
            </a:r>
            <a:r>
              <a:rPr lang="fr-FR" altLang="fr-FR" b="0">
                <a:solidFill>
                  <a:srgbClr val="000000"/>
                </a:solidFill>
              </a:rPr>
              <a:t> a </a:t>
            </a:r>
            <a:r>
              <a:rPr lang="fr-FR" altLang="fr-FR" b="0" err="1">
                <a:solidFill>
                  <a:srgbClr val="000000"/>
                </a:solidFill>
              </a:rPr>
              <a:t>locally</a:t>
            </a:r>
            <a:r>
              <a:rPr lang="fr-FR" altLang="fr-FR" b="0">
                <a:solidFill>
                  <a:srgbClr val="000000"/>
                </a:solidFill>
              </a:rPr>
              <a:t> </a:t>
            </a:r>
            <a:r>
              <a:rPr lang="fr-FR" altLang="fr-FR" b="0" err="1">
                <a:solidFill>
                  <a:srgbClr val="000000"/>
                </a:solidFill>
              </a:rPr>
              <a:t>parabolic</a:t>
            </a:r>
            <a:r>
              <a:rPr lang="fr-FR" altLang="fr-FR" b="0">
                <a:solidFill>
                  <a:srgbClr val="000000"/>
                </a:solidFill>
              </a:rPr>
              <a:t> approximation of the </a:t>
            </a:r>
            <a:r>
              <a:rPr lang="fr-FR" altLang="fr-FR" b="0" err="1">
                <a:solidFill>
                  <a:srgbClr val="000000"/>
                </a:solidFill>
              </a:rPr>
              <a:t>function</a:t>
            </a:r>
            <a:endParaRPr lang="fr-FR" altLang="fr-FR" b="0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  <a:defRPr/>
            </a:pPr>
            <a:endParaRPr lang="fr-FR" altLang="fr-FR">
              <a:solidFill>
                <a:srgbClr val="000000"/>
              </a:solidFill>
            </a:endParaRPr>
          </a:p>
        </p:txBody>
      </p:sp>
      <p:graphicFrame>
        <p:nvGraphicFramePr>
          <p:cNvPr id="36866" name="Object 2">
            <a:extLst>
              <a:ext uri="{FF2B5EF4-FFF2-40B4-BE49-F238E27FC236}">
                <a16:creationId xmlns:a16="http://schemas.microsoft.com/office/drawing/2014/main" id="{F9896685-182B-6240-A135-DA39ED5AB1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250" y="2492375"/>
          <a:ext cx="6535738" cy="239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1" r:id="rId4" imgW="78994000" imgH="28968700" progId="">
                  <p:embed/>
                </p:oleObj>
              </mc:Choice>
              <mc:Fallback>
                <p:oleObj r:id="rId4" imgW="78994000" imgH="289687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" y="2492375"/>
                        <a:ext cx="6535738" cy="239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3">
            <a:extLst>
              <a:ext uri="{FF2B5EF4-FFF2-40B4-BE49-F238E27FC236}">
                <a16:creationId xmlns:a16="http://schemas.microsoft.com/office/drawing/2014/main" id="{B58F6028-C076-1D4F-9F1B-D16A9FE68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2133600"/>
            <a:ext cx="63468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It is based on the Taylor Expansion (T.E.) of  F (x) at point X</a:t>
            </a:r>
            <a:r>
              <a:rPr lang="fr-FR" altLang="fr-FR" sz="1800" b="0" baseline="-25000"/>
              <a:t>k</a:t>
            </a:r>
          </a:p>
        </p:txBody>
      </p:sp>
      <p:sp>
        <p:nvSpPr>
          <p:cNvPr id="36868" name="Text Box 4">
            <a:extLst>
              <a:ext uri="{FF2B5EF4-FFF2-40B4-BE49-F238E27FC236}">
                <a16:creationId xmlns:a16="http://schemas.microsoft.com/office/drawing/2014/main" id="{BC4C4943-416A-C74B-88E2-3E4BF22C7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4097338"/>
            <a:ext cx="24003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T.E.  of the derivative.</a:t>
            </a: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9FA3D0E3-28B4-AC42-90B6-49E653467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176838"/>
            <a:ext cx="808196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We want to cancel the derivative So, we choose to dx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so that F '(X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+ dx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) = 0</a:t>
            </a:r>
          </a:p>
        </p:txBody>
      </p:sp>
      <p:graphicFrame>
        <p:nvGraphicFramePr>
          <p:cNvPr id="36870" name="Object 6">
            <a:extLst>
              <a:ext uri="{FF2B5EF4-FFF2-40B4-BE49-F238E27FC236}">
                <a16:creationId xmlns:a16="http://schemas.microsoft.com/office/drawing/2014/main" id="{033A1351-4091-9046-82AF-1B1DFB9E1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1275" y="5588000"/>
          <a:ext cx="18002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2" r:id="rId6" imgW="22821900" imgH="16090900" progId="">
                  <p:embed/>
                </p:oleObj>
              </mc:Choice>
              <mc:Fallback>
                <p:oleObj r:id="rId6" imgW="22821900" imgH="160909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588000"/>
                        <a:ext cx="1800225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>
            <a:extLst>
              <a:ext uri="{FF2B5EF4-FFF2-40B4-BE49-F238E27FC236}">
                <a16:creationId xmlns:a16="http://schemas.microsoft.com/office/drawing/2014/main" id="{33F25791-AB16-804A-BB9F-4B3134B12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496888"/>
            <a:ext cx="2438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Now with our notation:</a:t>
            </a:r>
          </a:p>
        </p:txBody>
      </p:sp>
      <p:graphicFrame>
        <p:nvGraphicFramePr>
          <p:cNvPr id="38914" name="Object 2">
            <a:extLst>
              <a:ext uri="{FF2B5EF4-FFF2-40B4-BE49-F238E27FC236}">
                <a16:creationId xmlns:a16="http://schemas.microsoft.com/office/drawing/2014/main" id="{B298618A-973A-FB41-8912-AFA9F802E2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1025" y="1052513"/>
          <a:ext cx="27717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8" r:id="rId4" imgW="24866600" imgH="5270500" progId="">
                  <p:embed/>
                </p:oleObj>
              </mc:Choice>
              <mc:Fallback>
                <p:oleObj r:id="rId4" imgW="24866600" imgH="52705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1052513"/>
                        <a:ext cx="277177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DA302413-AA1D-3C47-AE77-0C1ABF9D6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2152650"/>
            <a:ext cx="5532438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And </a:t>
            </a:r>
            <a:r>
              <a:rPr lang="fr-FR" altLang="fr-FR" sz="2000" b="0"/>
              <a:t>g</a:t>
            </a:r>
            <a:r>
              <a:rPr lang="fr-FR" altLang="fr-FR" sz="2000" b="0" baseline="-25000"/>
              <a:t>k</a:t>
            </a:r>
            <a:r>
              <a:rPr lang="fr-FR" altLang="fr-FR" sz="2000" b="0"/>
              <a:t>= -F (X</a:t>
            </a:r>
            <a:r>
              <a:rPr lang="fr-FR" altLang="fr-FR" sz="2000" b="0" baseline="-25000"/>
              <a:t>k</a:t>
            </a:r>
            <a:r>
              <a:rPr lang="fr-FR" altLang="fr-FR" sz="2000" b="0"/>
              <a:t>) </a:t>
            </a:r>
            <a:r>
              <a:rPr lang="fr-FR" altLang="fr-FR" sz="1400" b="0"/>
              <a:t>from where the "no" of progress</a:t>
            </a:r>
            <a:r>
              <a:rPr lang="fr-FR" altLang="fr-FR" sz="1400" b="0" baseline="-25000"/>
              <a:t>k</a:t>
            </a:r>
            <a:r>
              <a:rPr lang="fr-FR" altLang="fr-FR" sz="1400" b="0"/>
              <a:t> dx =</a:t>
            </a:r>
            <a:r>
              <a:rPr lang="fr-FR" altLang="fr-FR" sz="1400" b="0" baseline="-25000"/>
              <a:t>k</a:t>
            </a:r>
            <a:r>
              <a:rPr lang="fr-FR" altLang="fr-FR" sz="1400" b="0"/>
              <a:t>/ F (X</a:t>
            </a:r>
            <a:r>
              <a:rPr lang="fr-FR" altLang="fr-FR" sz="1400" b="0" baseline="-25000"/>
              <a:t>k</a:t>
            </a:r>
            <a:r>
              <a:rPr lang="fr-FR" altLang="fr-FR" sz="1400" b="0"/>
              <a:t>)</a:t>
            </a:r>
            <a:endParaRPr lang="fr-FR" altLang="fr-FR" sz="1800" b="0"/>
          </a:p>
        </p:txBody>
      </p:sp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F4590AE9-B8A3-E141-BAF0-880F5DCB18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113" y="2852738"/>
          <a:ext cx="2125662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9" r:id="rId6" imgW="21653500" imgH="16090900" progId="">
                  <p:embed/>
                </p:oleObj>
              </mc:Choice>
              <mc:Fallback>
                <p:oleObj r:id="rId6" imgW="21653500" imgH="160909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852738"/>
                        <a:ext cx="2125662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 Box 5">
            <a:extLst>
              <a:ext uri="{FF2B5EF4-FFF2-40B4-BE49-F238E27FC236}">
                <a16:creationId xmlns:a16="http://schemas.microsoft.com/office/drawing/2014/main" id="{B79118C2-BE8A-184C-95A9-F9258CC5C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157788"/>
            <a:ext cx="8978900" cy="147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This method is  quadratic.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advantage of this method is that it generalizes well N-dimensional problems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ZoneTexte 1">
            <a:extLst>
              <a:ext uri="{FF2B5EF4-FFF2-40B4-BE49-F238E27FC236}">
                <a16:creationId xmlns:a16="http://schemas.microsoft.com/office/drawing/2014/main" id="{F959C925-C836-0C48-B1F9-F2C6B4831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4813"/>
            <a:ext cx="6575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altLang="fr-FR">
                <a:solidFill>
                  <a:schemeClr val="tx1"/>
                </a:solidFill>
              </a:rPr>
              <a:t>But Often it can be difficult to compute F’(X) …and F’’(X) !!</a:t>
            </a: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r>
              <a:rPr lang="fr-FR" altLang="fr-FR">
                <a:solidFill>
                  <a:schemeClr val="tx1"/>
                </a:solidFill>
              </a:rPr>
              <a:t>Example : the XHI2 test 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D904BA31-FEBB-3D48-BEB1-373F92F8B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352425"/>
            <a:ext cx="5603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333399"/>
                </a:solidFill>
              </a:rPr>
              <a:t>MINIMIZATION 1D WITHOUT GRADIENT (Bisection)</a:t>
            </a:r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E6624446-5A90-2848-8E46-A3D55C576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1000125"/>
            <a:ext cx="6791325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This is the easiest method, very similar to the method of bisection</a:t>
            </a:r>
            <a:br>
              <a:rPr lang="fr-FR" altLang="fr-FR" sz="1800"/>
            </a:br>
            <a:r>
              <a:rPr lang="fr-FR" altLang="fr-FR" sz="1800"/>
              <a:t>to find a zero</a:t>
            </a: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DE4E30C3-ED64-E54E-AA41-78138781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63713"/>
            <a:ext cx="45148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88" name="Text Box 4">
            <a:extLst>
              <a:ext uri="{FF2B5EF4-FFF2-40B4-BE49-F238E27FC236}">
                <a16:creationId xmlns:a16="http://schemas.microsoft.com/office/drawing/2014/main" id="{71C663F1-4993-5640-BA3C-9424CA6A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4388" y="1628775"/>
            <a:ext cx="4300537" cy="232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Framing the minimum of three points: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	a &lt;b &lt;c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such that f (b) &lt;f (a)</a:t>
            </a:r>
            <a:br>
              <a:rPr lang="fr-FR" altLang="fr-FR" sz="1800"/>
            </a:br>
            <a:r>
              <a:rPr lang="fr-FR" altLang="fr-FR" sz="1800"/>
              <a:t> f (b) &lt;f (c)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</a:t>
            </a:r>
            <a:r>
              <a:rPr lang="fr-FR" altLang="fr-FR" sz="1800" baseline="-25000"/>
              <a:t>ab</a:t>
            </a:r>
            <a:r>
              <a:rPr lang="fr-FR" altLang="fr-FR" sz="1800"/>
              <a:t>= ba and L</a:t>
            </a:r>
            <a:r>
              <a:rPr lang="fr-FR" altLang="fr-FR" sz="1800" baseline="-25000"/>
              <a:t>bc</a:t>
            </a:r>
            <a:r>
              <a:rPr lang="fr-FR" altLang="fr-FR" sz="1800"/>
              <a:t>cb =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33A9CBFC-51C5-C348-9D00-54A7800ED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3644900"/>
            <a:ext cx="4859338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1313" indent="-34131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fr-FR" altLang="fr-FR"/>
              <a:t> We start from a and b and c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fr-FR" altLang="fr-FR"/>
              <a:t> calculates f (a), f (b), f (c)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fr-FR" altLang="fr-FR"/>
              <a:t> If L</a:t>
            </a:r>
            <a:r>
              <a:rPr lang="fr-FR" altLang="fr-FR" baseline="-25000"/>
              <a:t>ab</a:t>
            </a:r>
            <a:r>
              <a:rPr lang="fr-FR" altLang="fr-FR"/>
              <a:t>&gt; L</a:t>
            </a:r>
            <a:r>
              <a:rPr lang="fr-FR" altLang="fr-FR" baseline="-25000"/>
              <a:t>bc</a:t>
            </a:r>
            <a:r>
              <a:rPr lang="fr-FR" altLang="fr-FR"/>
              <a:t> We take X = medium (a, b)</a:t>
            </a:r>
          </a:p>
          <a:p>
            <a:pPr marL="342900" eaLnBrk="1" hangingPunct="1">
              <a:buSzPct val="100000"/>
              <a:defRPr/>
            </a:pPr>
            <a:r>
              <a:rPr lang="fr-FR" altLang="fr-FR"/>
              <a:t>	 If f (x) &lt;f (b) then c = b and b = x </a:t>
            </a:r>
          </a:p>
          <a:p>
            <a:pPr marL="342900" eaLnBrk="1" hangingPunct="1">
              <a:buSzPct val="100000"/>
              <a:defRPr/>
            </a:pPr>
            <a:r>
              <a:rPr lang="fr-FR" altLang="fr-FR"/>
              <a:t>          If a = x, b and c are kept</a:t>
            </a:r>
          </a:p>
          <a:p>
            <a:pPr marL="342900" eaLnBrk="1" hangingPunct="1">
              <a:buSzPct val="100000"/>
              <a:defRPr/>
            </a:pPr>
            <a:r>
              <a:rPr lang="fr-FR" altLang="fr-FR"/>
              <a:t>5. If L</a:t>
            </a:r>
            <a:r>
              <a:rPr lang="fr-FR" altLang="fr-FR" baseline="-25000"/>
              <a:t>bc</a:t>
            </a:r>
            <a:r>
              <a:rPr lang="fr-FR" altLang="fr-FR"/>
              <a:t>&gt; L</a:t>
            </a:r>
            <a:r>
              <a:rPr lang="fr-FR" altLang="fr-FR" baseline="-25000"/>
              <a:t>ab</a:t>
            </a:r>
            <a:r>
              <a:rPr lang="fr-FR" altLang="fr-FR"/>
              <a:t> We take X = medium (b, c)</a:t>
            </a:r>
          </a:p>
          <a:p>
            <a:pPr marL="342900" eaLnBrk="1" hangingPunct="1">
              <a:buSzPct val="100000"/>
              <a:defRPr/>
            </a:pPr>
            <a:r>
              <a:rPr lang="fr-FR" altLang="fr-FR"/>
              <a:t>          If f (x) &lt;f (b) then a = b and b = x </a:t>
            </a:r>
          </a:p>
          <a:p>
            <a:pPr marL="342900" eaLnBrk="1" hangingPunct="1">
              <a:buSzPct val="100000"/>
              <a:defRPr/>
            </a:pPr>
            <a:r>
              <a:rPr lang="fr-FR" altLang="fr-FR"/>
              <a:t>          If x = c, a and b are kept</a:t>
            </a:r>
          </a:p>
          <a:p>
            <a:pPr marL="342900" eaLnBrk="1" hangingPunct="1">
              <a:buSzPct val="100000"/>
              <a:defRPr/>
            </a:pPr>
            <a:endParaRPr lang="fr-FR" altLang="fr-FR"/>
          </a:p>
          <a:p>
            <a:pPr marL="342900" eaLnBrk="1" hangingPunct="1">
              <a:buSzPct val="100000"/>
              <a:defRPr/>
            </a:pPr>
            <a:r>
              <a:rPr lang="fr-FR" altLang="fr-FR"/>
              <a:t>6. Returns 2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D73A13B-4F06-C644-9C72-0AE6D81AD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8" y="2420938"/>
            <a:ext cx="371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at</a:t>
            </a: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4B03587A-DEDD-0842-9EDA-6422E819F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1720850"/>
            <a:ext cx="295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</a:t>
            </a:r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E29207A5-E47B-7549-BFD2-6DF002AE9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4240213"/>
            <a:ext cx="306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</a:t>
            </a:r>
          </a:p>
        </p:txBody>
      </p:sp>
      <p:sp>
        <p:nvSpPr>
          <p:cNvPr id="41993" name="Text Box 9">
            <a:extLst>
              <a:ext uri="{FF2B5EF4-FFF2-40B4-BE49-F238E27FC236}">
                <a16:creationId xmlns:a16="http://schemas.microsoft.com/office/drawing/2014/main" id="{A9E4023C-2563-2E4F-8B03-690E76915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229225"/>
            <a:ext cx="15636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Basic Method</a:t>
            </a:r>
          </a:p>
        </p:txBody>
      </p:sp>
      <p:sp>
        <p:nvSpPr>
          <p:cNvPr id="41994" name="Text Box 10">
            <a:extLst>
              <a:ext uri="{FF2B5EF4-FFF2-40B4-BE49-F238E27FC236}">
                <a16:creationId xmlns:a16="http://schemas.microsoft.com/office/drawing/2014/main" id="{F688E4FB-F563-1548-AABF-583181C66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1341438"/>
            <a:ext cx="1816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333399"/>
                </a:solidFill>
              </a:rPr>
              <a:t>General method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A29451C6-AD1C-C44D-AD27-713B250DF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5088"/>
            <a:ext cx="124618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exemple :</a:t>
            </a:r>
          </a:p>
        </p:txBody>
      </p:sp>
      <p:sp>
        <p:nvSpPr>
          <p:cNvPr id="44034" name="Oval 2">
            <a:extLst>
              <a:ext uri="{FF2B5EF4-FFF2-40B4-BE49-F238E27FC236}">
                <a16:creationId xmlns:a16="http://schemas.microsoft.com/office/drawing/2014/main" id="{DA687A93-0BAF-1749-A2CC-0FF697C8A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0" y="508000"/>
            <a:ext cx="96838" cy="107950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35" name="Oval 3">
            <a:extLst>
              <a:ext uri="{FF2B5EF4-FFF2-40B4-BE49-F238E27FC236}">
                <a16:creationId xmlns:a16="http://schemas.microsoft.com/office/drawing/2014/main" id="{FAB3B0EE-CC3F-B147-9B47-D6B72E9EB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350838"/>
            <a:ext cx="96838" cy="107950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58B1A738-EB2C-9046-ADD5-1F884ECD2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615950"/>
            <a:ext cx="349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</a:t>
            </a: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52D30267-D585-614F-8293-F352AF29A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75" y="458788"/>
            <a:ext cx="344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</a:t>
            </a:r>
          </a:p>
        </p:txBody>
      </p:sp>
      <p:sp>
        <p:nvSpPr>
          <p:cNvPr id="44038" name="Freeform 6">
            <a:extLst>
              <a:ext uri="{FF2B5EF4-FFF2-40B4-BE49-F238E27FC236}">
                <a16:creationId xmlns:a16="http://schemas.microsoft.com/office/drawing/2014/main" id="{94A341F2-D7F1-684C-BE22-336F8CD2B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663" y="223838"/>
            <a:ext cx="3070225" cy="1620837"/>
          </a:xfrm>
          <a:custGeom>
            <a:avLst/>
            <a:gdLst>
              <a:gd name="T0" fmla="*/ 0 w 1934"/>
              <a:gd name="T1" fmla="*/ 2147483646 h 1021"/>
              <a:gd name="T2" fmla="*/ 2147483646 w 1934"/>
              <a:gd name="T3" fmla="*/ 2147483646 h 1021"/>
              <a:gd name="T4" fmla="*/ 2147483646 w 1934"/>
              <a:gd name="T5" fmla="*/ 2147483646 h 1021"/>
              <a:gd name="T6" fmla="*/ 2147483646 w 1934"/>
              <a:gd name="T7" fmla="*/ 2147483646 h 1021"/>
              <a:gd name="T8" fmla="*/ 2147483646 w 1934"/>
              <a:gd name="T9" fmla="*/ 2147483646 h 1021"/>
              <a:gd name="T10" fmla="*/ 2147483646 w 1934"/>
              <a:gd name="T11" fmla="*/ 0 h 102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34" h="1021">
                <a:moveTo>
                  <a:pt x="0" y="170"/>
                </a:moveTo>
                <a:cubicBezTo>
                  <a:pt x="70" y="332"/>
                  <a:pt x="140" y="493"/>
                  <a:pt x="281" y="612"/>
                </a:cubicBezTo>
                <a:cubicBezTo>
                  <a:pt x="421" y="732"/>
                  <a:pt x="685" y="835"/>
                  <a:pt x="842" y="885"/>
                </a:cubicBezTo>
                <a:cubicBezTo>
                  <a:pt x="999" y="935"/>
                  <a:pt x="1111" y="1021"/>
                  <a:pt x="1220" y="913"/>
                </a:cubicBezTo>
                <a:cubicBezTo>
                  <a:pt x="1329" y="805"/>
                  <a:pt x="1378" y="390"/>
                  <a:pt x="1497" y="238"/>
                </a:cubicBezTo>
                <a:cubicBezTo>
                  <a:pt x="1616" y="86"/>
                  <a:pt x="1861" y="40"/>
                  <a:pt x="1934" y="0"/>
                </a:cubicBezTo>
              </a:path>
            </a:pathLst>
          </a:custGeom>
          <a:noFill/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F5E77F5-74C7-CF43-8239-09144564D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1592263"/>
            <a:ext cx="98425" cy="107950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id="{FDA64299-EBC9-3144-836E-AB9A1B4F6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1693863"/>
            <a:ext cx="333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</a:t>
            </a:r>
          </a:p>
        </p:txBody>
      </p:sp>
      <p:sp>
        <p:nvSpPr>
          <p:cNvPr id="44041" name="Line 9">
            <a:extLst>
              <a:ext uri="{FF2B5EF4-FFF2-40B4-BE49-F238E27FC236}">
                <a16:creationId xmlns:a16="http://schemas.microsoft.com/office/drawing/2014/main" id="{6E9D2894-D1D2-EC4E-9186-F3FD8DB9DC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5725" y="1557338"/>
            <a:ext cx="793750" cy="649287"/>
          </a:xfrm>
          <a:prstGeom prst="line">
            <a:avLst/>
          </a:prstGeom>
          <a:noFill/>
          <a:ln w="7632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5679751D-0BC1-8A45-A894-FC9E0A424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" y="2205038"/>
            <a:ext cx="2890838" cy="61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Replacing right</a:t>
            </a:r>
            <a:br>
              <a:rPr lang="fr-FR" altLang="fr-FR" sz="1800" i="1"/>
            </a:br>
            <a:r>
              <a:rPr lang="fr-FR" altLang="fr-FR" sz="1600" i="1"/>
              <a:t>if (f(X) &gt; F(B) and F(X)&lt; F(C)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4F40BF56-56F5-4F48-A59F-182CC05B4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5" y="2870200"/>
            <a:ext cx="96838" cy="107950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44" name="Text Box 12">
            <a:extLst>
              <a:ext uri="{FF2B5EF4-FFF2-40B4-BE49-F238E27FC236}">
                <a16:creationId xmlns:a16="http://schemas.microsoft.com/office/drawing/2014/main" id="{8ED8CF75-D591-F045-8AB7-2690D5F3B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425" y="2978150"/>
            <a:ext cx="344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EFCE9A39-715F-7341-BA62-54D4CEB0F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913" y="3681413"/>
            <a:ext cx="98425" cy="107950"/>
          </a:xfrm>
          <a:prstGeom prst="ellipse">
            <a:avLst/>
          </a:prstGeom>
          <a:solidFill>
            <a:srgbClr val="FF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46" name="Text Box 14">
            <a:extLst>
              <a:ext uri="{FF2B5EF4-FFF2-40B4-BE49-F238E27FC236}">
                <a16:creationId xmlns:a16="http://schemas.microsoft.com/office/drawing/2014/main" id="{D212D9F6-1BC4-FE47-A7BD-FCFA832F7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688" y="4005263"/>
            <a:ext cx="333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</a:t>
            </a:r>
          </a:p>
        </p:txBody>
      </p:sp>
      <p:sp>
        <p:nvSpPr>
          <p:cNvPr id="44047" name="Freeform 15">
            <a:extLst>
              <a:ext uri="{FF2B5EF4-FFF2-40B4-BE49-F238E27FC236}">
                <a16:creationId xmlns:a16="http://schemas.microsoft.com/office/drawing/2014/main" id="{402E4003-23D9-9B4C-8F1B-7806DED51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744788"/>
            <a:ext cx="3070225" cy="1620837"/>
          </a:xfrm>
          <a:custGeom>
            <a:avLst/>
            <a:gdLst>
              <a:gd name="T0" fmla="*/ 0 w 1934"/>
              <a:gd name="T1" fmla="*/ 2147483646 h 1021"/>
              <a:gd name="T2" fmla="*/ 2147483646 w 1934"/>
              <a:gd name="T3" fmla="*/ 2147483646 h 1021"/>
              <a:gd name="T4" fmla="*/ 2147483646 w 1934"/>
              <a:gd name="T5" fmla="*/ 2147483646 h 1021"/>
              <a:gd name="T6" fmla="*/ 2147483646 w 1934"/>
              <a:gd name="T7" fmla="*/ 2147483646 h 1021"/>
              <a:gd name="T8" fmla="*/ 2147483646 w 1934"/>
              <a:gd name="T9" fmla="*/ 2147483646 h 1021"/>
              <a:gd name="T10" fmla="*/ 2147483646 w 1934"/>
              <a:gd name="T11" fmla="*/ 0 h 102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34" h="1021">
                <a:moveTo>
                  <a:pt x="0" y="170"/>
                </a:moveTo>
                <a:cubicBezTo>
                  <a:pt x="70" y="332"/>
                  <a:pt x="140" y="493"/>
                  <a:pt x="281" y="612"/>
                </a:cubicBezTo>
                <a:cubicBezTo>
                  <a:pt x="421" y="732"/>
                  <a:pt x="685" y="835"/>
                  <a:pt x="842" y="885"/>
                </a:cubicBezTo>
                <a:cubicBezTo>
                  <a:pt x="999" y="935"/>
                  <a:pt x="1111" y="1021"/>
                  <a:pt x="1220" y="913"/>
                </a:cubicBezTo>
                <a:cubicBezTo>
                  <a:pt x="1329" y="805"/>
                  <a:pt x="1378" y="390"/>
                  <a:pt x="1497" y="238"/>
                </a:cubicBezTo>
                <a:cubicBezTo>
                  <a:pt x="1616" y="86"/>
                  <a:pt x="1861" y="40"/>
                  <a:pt x="1934" y="0"/>
                </a:cubicBezTo>
              </a:path>
            </a:pathLst>
          </a:custGeom>
          <a:noFill/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4048" name="Oval 16">
            <a:extLst>
              <a:ext uri="{FF2B5EF4-FFF2-40B4-BE49-F238E27FC236}">
                <a16:creationId xmlns:a16="http://schemas.microsoft.com/office/drawing/2014/main" id="{D2ED64A8-1F24-0A4B-B771-142DF4ADB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041775"/>
            <a:ext cx="98425" cy="107950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F6E270D1-CB27-4542-B122-D12987974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013" y="4286250"/>
            <a:ext cx="333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</a:t>
            </a:r>
          </a:p>
        </p:txBody>
      </p:sp>
      <p:sp>
        <p:nvSpPr>
          <p:cNvPr id="44050" name="Oval 18">
            <a:extLst>
              <a:ext uri="{FF2B5EF4-FFF2-40B4-BE49-F238E27FC236}">
                <a16:creationId xmlns:a16="http://schemas.microsoft.com/office/drawing/2014/main" id="{CC541050-D4E9-D84C-876C-B5A3BE6ED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3" y="3068638"/>
            <a:ext cx="98425" cy="107950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97138BD3-23F2-014E-A8A5-D69095FE3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13100"/>
            <a:ext cx="349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</a:t>
            </a:r>
          </a:p>
        </p:txBody>
      </p:sp>
      <p:sp>
        <p:nvSpPr>
          <p:cNvPr id="44052" name="Line 20">
            <a:extLst>
              <a:ext uri="{FF2B5EF4-FFF2-40B4-BE49-F238E27FC236}">
                <a16:creationId xmlns:a16="http://schemas.microsoft.com/office/drawing/2014/main" id="{0C2B7224-1558-4A49-8923-B12FEBFEB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838" y="2997200"/>
            <a:ext cx="1152525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53" name="Text Box 21">
            <a:extLst>
              <a:ext uri="{FF2B5EF4-FFF2-40B4-BE49-F238E27FC236}">
                <a16:creationId xmlns:a16="http://schemas.microsoft.com/office/drawing/2014/main" id="{233F29AA-3A9D-1145-8967-1190E8138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588" y="2282825"/>
            <a:ext cx="15160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Replacing C</a:t>
            </a:r>
            <a:endParaRPr lang="fr-FR" altLang="fr-FR" sz="1600" i="1"/>
          </a:p>
        </p:txBody>
      </p:sp>
      <p:sp>
        <p:nvSpPr>
          <p:cNvPr id="44054" name="Oval 22">
            <a:extLst>
              <a:ext uri="{FF2B5EF4-FFF2-40B4-BE49-F238E27FC236}">
                <a16:creationId xmlns:a16="http://schemas.microsoft.com/office/drawing/2014/main" id="{941C8977-E46B-FE4D-ABFE-D4F241B22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913" y="3933825"/>
            <a:ext cx="96837" cy="107950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55" name="Text Box 23">
            <a:extLst>
              <a:ext uri="{FF2B5EF4-FFF2-40B4-BE49-F238E27FC236}">
                <a16:creationId xmlns:a16="http://schemas.microsoft.com/office/drawing/2014/main" id="{67A17A6E-4125-2B46-B9C0-C4944FB58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4365625"/>
            <a:ext cx="3444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</a:t>
            </a:r>
          </a:p>
        </p:txBody>
      </p:sp>
      <p:sp>
        <p:nvSpPr>
          <p:cNvPr id="44056" name="Oval 24">
            <a:extLst>
              <a:ext uri="{FF2B5EF4-FFF2-40B4-BE49-F238E27FC236}">
                <a16:creationId xmlns:a16="http://schemas.microsoft.com/office/drawing/2014/main" id="{FC461999-E259-974D-B60C-AF475E067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149725"/>
            <a:ext cx="98425" cy="107950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57" name="Text Box 25">
            <a:extLst>
              <a:ext uri="{FF2B5EF4-FFF2-40B4-BE49-F238E27FC236}">
                <a16:creationId xmlns:a16="http://schemas.microsoft.com/office/drawing/2014/main" id="{E376A926-D81E-C042-AF0F-ECA435562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213225"/>
            <a:ext cx="333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</a:t>
            </a:r>
          </a:p>
        </p:txBody>
      </p:sp>
      <p:sp>
        <p:nvSpPr>
          <p:cNvPr id="44058" name="Freeform 26">
            <a:extLst>
              <a:ext uri="{FF2B5EF4-FFF2-40B4-BE49-F238E27FC236}">
                <a16:creationId xmlns:a16="http://schemas.microsoft.com/office/drawing/2014/main" id="{FBB0DB39-93C0-3F4A-9CA0-16FFDD671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563" y="2887663"/>
            <a:ext cx="3070225" cy="1620837"/>
          </a:xfrm>
          <a:custGeom>
            <a:avLst/>
            <a:gdLst>
              <a:gd name="T0" fmla="*/ 0 w 1934"/>
              <a:gd name="T1" fmla="*/ 2147483646 h 1021"/>
              <a:gd name="T2" fmla="*/ 2147483646 w 1934"/>
              <a:gd name="T3" fmla="*/ 2147483646 h 1021"/>
              <a:gd name="T4" fmla="*/ 2147483646 w 1934"/>
              <a:gd name="T5" fmla="*/ 2147483646 h 1021"/>
              <a:gd name="T6" fmla="*/ 2147483646 w 1934"/>
              <a:gd name="T7" fmla="*/ 2147483646 h 1021"/>
              <a:gd name="T8" fmla="*/ 2147483646 w 1934"/>
              <a:gd name="T9" fmla="*/ 2147483646 h 1021"/>
              <a:gd name="T10" fmla="*/ 2147483646 w 1934"/>
              <a:gd name="T11" fmla="*/ 0 h 102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34" h="1021">
                <a:moveTo>
                  <a:pt x="0" y="170"/>
                </a:moveTo>
                <a:cubicBezTo>
                  <a:pt x="70" y="332"/>
                  <a:pt x="140" y="493"/>
                  <a:pt x="281" y="612"/>
                </a:cubicBezTo>
                <a:cubicBezTo>
                  <a:pt x="421" y="732"/>
                  <a:pt x="685" y="835"/>
                  <a:pt x="842" y="885"/>
                </a:cubicBezTo>
                <a:cubicBezTo>
                  <a:pt x="999" y="935"/>
                  <a:pt x="1111" y="1021"/>
                  <a:pt x="1220" y="913"/>
                </a:cubicBezTo>
                <a:cubicBezTo>
                  <a:pt x="1329" y="805"/>
                  <a:pt x="1378" y="390"/>
                  <a:pt x="1497" y="238"/>
                </a:cubicBezTo>
                <a:cubicBezTo>
                  <a:pt x="1616" y="86"/>
                  <a:pt x="1861" y="40"/>
                  <a:pt x="1934" y="0"/>
                </a:cubicBezTo>
              </a:path>
            </a:pathLst>
          </a:custGeom>
          <a:noFill/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4059" name="Oval 27">
            <a:extLst>
              <a:ext uri="{FF2B5EF4-FFF2-40B4-BE49-F238E27FC236}">
                <a16:creationId xmlns:a16="http://schemas.microsoft.com/office/drawing/2014/main" id="{D31892C6-FD18-1046-B020-5EA0FD881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3284538"/>
            <a:ext cx="98425" cy="107950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4060" name="Text Box 28">
            <a:extLst>
              <a:ext uri="{FF2B5EF4-FFF2-40B4-BE49-F238E27FC236}">
                <a16:creationId xmlns:a16="http://schemas.microsoft.com/office/drawing/2014/main" id="{038C6E7F-90ED-5A46-89BD-DEA54E2AC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3767138"/>
            <a:ext cx="349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</a:t>
            </a:r>
          </a:p>
        </p:txBody>
      </p:sp>
      <p:sp>
        <p:nvSpPr>
          <p:cNvPr id="44061" name="Text Box 29">
            <a:extLst>
              <a:ext uri="{FF2B5EF4-FFF2-40B4-BE49-F238E27FC236}">
                <a16:creationId xmlns:a16="http://schemas.microsoft.com/office/drawing/2014/main" id="{BDB27DFC-847E-9646-A5EF-DDC3E37F7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-7938"/>
            <a:ext cx="12446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BC&gt; AB</a:t>
            </a:r>
          </a:p>
        </p:txBody>
      </p:sp>
      <p:sp>
        <p:nvSpPr>
          <p:cNvPr id="44062" name="Text Box 30">
            <a:extLst>
              <a:ext uri="{FF2B5EF4-FFF2-40B4-BE49-F238E27FC236}">
                <a16:creationId xmlns:a16="http://schemas.microsoft.com/office/drawing/2014/main" id="{2D39806E-BD65-2E49-ADF3-0DC29EBDA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063" y="5392738"/>
            <a:ext cx="3071812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At the end of the stage: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F (b) &lt;F (a) and F (b) &lt;F (c)</a:t>
            </a:r>
          </a:p>
        </p:txBody>
      </p:sp>
      <p:sp>
        <p:nvSpPr>
          <p:cNvPr id="44063" name="ZoneTexte 1">
            <a:extLst>
              <a:ext uri="{FF2B5EF4-FFF2-40B4-BE49-F238E27FC236}">
                <a16:creationId xmlns:a16="http://schemas.microsoft.com/office/drawing/2014/main" id="{48D3828D-E919-CD41-85DA-8ECB96419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5" y="987425"/>
            <a:ext cx="2146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altLang="fr-FR">
                <a:solidFill>
                  <a:schemeClr val="tx1"/>
                </a:solidFill>
              </a:rPr>
              <a:t>X is chosen in the</a:t>
            </a:r>
          </a:p>
          <a:p>
            <a:r>
              <a:rPr lang="fr-FR" altLang="fr-FR">
                <a:solidFill>
                  <a:schemeClr val="tx1"/>
                </a:solidFill>
              </a:rPr>
              <a:t>Largest segment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0BD365E4-84C6-6B41-9D86-BC7F24084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765175"/>
            <a:ext cx="8021468" cy="286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In </a:t>
            </a:r>
            <a:r>
              <a:rPr lang="fr-FR" altLang="fr-FR" sz="1800" dirty="0" err="1"/>
              <a:t>fact</a:t>
            </a:r>
            <a:r>
              <a:rPr lang="fr-FR" altLang="fr-FR" sz="1800" dirty="0"/>
              <a:t> </a:t>
            </a:r>
            <a:r>
              <a:rPr lang="fr-FR" altLang="fr-FR" sz="1800" dirty="0" err="1"/>
              <a:t>it</a:t>
            </a:r>
            <a:r>
              <a:rPr lang="fr-FR" altLang="fr-FR" sz="1800" dirty="0"/>
              <a:t> </a:t>
            </a:r>
            <a:r>
              <a:rPr lang="fr-FR" altLang="fr-FR" sz="1800" dirty="0" err="1"/>
              <a:t>can</a:t>
            </a:r>
            <a:r>
              <a:rPr lang="fr-FR" altLang="fr-FR" sz="1800" dirty="0"/>
              <a:t> </a:t>
            </a:r>
            <a:r>
              <a:rPr lang="fr-FR" altLang="fr-FR" sz="1800" dirty="0" err="1"/>
              <a:t>be</a:t>
            </a:r>
            <a:r>
              <a:rPr lang="fr-FR" altLang="fr-FR" sz="1800" dirty="0"/>
              <a:t> </a:t>
            </a:r>
            <a:r>
              <a:rPr lang="fr-FR" altLang="fr-FR" sz="1800" dirty="0" err="1"/>
              <a:t>shown</a:t>
            </a:r>
            <a:r>
              <a:rPr lang="fr-FR" altLang="fr-FR" sz="1800" dirty="0"/>
              <a:t> </a:t>
            </a:r>
            <a:r>
              <a:rPr lang="fr-FR" altLang="fr-FR" sz="1800" dirty="0" err="1"/>
              <a:t>that</a:t>
            </a:r>
            <a:r>
              <a:rPr lang="fr-FR" altLang="fr-FR" sz="1800" dirty="0"/>
              <a:t> </a:t>
            </a:r>
            <a:r>
              <a:rPr lang="fr-FR" altLang="fr-FR" sz="1800" dirty="0" err="1"/>
              <a:t>there</a:t>
            </a:r>
            <a:r>
              <a:rPr lang="fr-FR" altLang="fr-FR" sz="1800" dirty="0"/>
              <a:t> </a:t>
            </a:r>
            <a:r>
              <a:rPr lang="fr-FR" altLang="fr-FR" sz="1800" dirty="0" err="1"/>
              <a:t>is</a:t>
            </a:r>
            <a:r>
              <a:rPr lang="fr-FR" altLang="fr-FR" sz="1800" dirty="0"/>
              <a:t> an optimal </a:t>
            </a:r>
            <a:r>
              <a:rPr lang="fr-FR" altLang="fr-FR" sz="1800" dirty="0" err="1"/>
              <a:t>way</a:t>
            </a:r>
            <a:r>
              <a:rPr lang="fr-FR" altLang="fr-FR" sz="1800" dirty="0"/>
              <a:t> to </a:t>
            </a:r>
            <a:r>
              <a:rPr lang="fr-FR" altLang="fr-FR" sz="1800" dirty="0" err="1"/>
              <a:t>choose</a:t>
            </a:r>
            <a:r>
              <a:rPr lang="fr-FR" altLang="fr-FR" sz="1800" dirty="0"/>
              <a:t> </a:t>
            </a:r>
            <a:r>
              <a:rPr lang="fr-FR" altLang="fr-FR" sz="1800" dirty="0" err="1"/>
              <a:t>again</a:t>
            </a:r>
            <a:br>
              <a:rPr lang="fr-FR" altLang="fr-FR" sz="1800" dirty="0"/>
            </a:br>
            <a:r>
              <a:rPr lang="fr-FR" altLang="fr-FR" sz="1800" dirty="0"/>
              <a:t>point X in a single </a:t>
            </a:r>
            <a:r>
              <a:rPr lang="fr-FR" altLang="fr-FR" sz="1800" dirty="0" err="1"/>
              <a:t>step</a:t>
            </a:r>
            <a:r>
              <a:rPr lang="fr-FR" altLang="fr-FR" sz="1800" dirty="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the </a:t>
            </a:r>
            <a:r>
              <a:rPr lang="fr-FR" altLang="fr-FR" sz="1800" dirty="0" err="1"/>
              <a:t>largest</a:t>
            </a:r>
            <a:r>
              <a:rPr lang="fr-FR" altLang="fr-FR" sz="1800" dirty="0"/>
              <a:t> of the </a:t>
            </a:r>
            <a:r>
              <a:rPr lang="fr-FR" altLang="fr-FR" sz="1800" dirty="0" err="1"/>
              <a:t>two</a:t>
            </a:r>
            <a:r>
              <a:rPr lang="fr-FR" altLang="fr-FR" sz="1800" dirty="0"/>
              <a:t> right </a:t>
            </a:r>
            <a:r>
              <a:rPr lang="fr-FR" altLang="fr-FR" sz="1800" dirty="0" err="1"/>
              <a:t>left</a:t>
            </a:r>
            <a:r>
              <a:rPr lang="fr-FR" altLang="fr-FR" sz="1800" dirty="0"/>
              <a:t> segments (|| AB || and || CB||) </a:t>
            </a:r>
            <a:r>
              <a:rPr lang="fr-FR" altLang="fr-FR" sz="1800" dirty="0" err="1"/>
              <a:t>is</a:t>
            </a:r>
            <a:r>
              <a:rPr lang="fr-FR" altLang="fr-FR" sz="1800" dirty="0"/>
              <a:t> </a:t>
            </a:r>
            <a:r>
              <a:rPr lang="fr-FR" altLang="fr-FR" sz="1800" dirty="0" err="1"/>
              <a:t>chosen</a:t>
            </a:r>
            <a:r>
              <a:rPr lang="fr-FR" altLang="fr-FR" sz="1800" dirty="0"/>
              <a:t>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. Let L </a:t>
            </a:r>
            <a:r>
              <a:rPr lang="fr-FR" altLang="fr-FR" sz="1800" dirty="0" err="1"/>
              <a:t>be</a:t>
            </a:r>
            <a:r>
              <a:rPr lang="fr-FR" altLang="fr-FR" sz="1800" dirty="0"/>
              <a:t> the segment </a:t>
            </a:r>
            <a:r>
              <a:rPr lang="fr-FR" altLang="fr-FR" sz="1800" dirty="0" err="1"/>
              <a:t>length</a:t>
            </a: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 err="1"/>
              <a:t>We</a:t>
            </a:r>
            <a:r>
              <a:rPr lang="fr-FR" altLang="fr-FR" sz="1800" dirty="0"/>
              <a:t> </a:t>
            </a:r>
            <a:r>
              <a:rPr lang="fr-FR" altLang="fr-FR" sz="1800" dirty="0" err="1"/>
              <a:t>take</a:t>
            </a:r>
            <a:r>
              <a:rPr lang="fr-FR" altLang="fr-FR" sz="1800" dirty="0"/>
              <a:t> the new point X </a:t>
            </a:r>
            <a:r>
              <a:rPr lang="fr-FR" altLang="fr-FR" sz="1800" dirty="0" err="1"/>
              <a:t>inside</a:t>
            </a:r>
            <a:r>
              <a:rPr lang="fr-FR" altLang="fr-FR" sz="1800" dirty="0"/>
              <a:t> </a:t>
            </a:r>
            <a:r>
              <a:rPr lang="fr-FR" altLang="fr-FR" sz="1800" dirty="0" err="1"/>
              <a:t>this</a:t>
            </a:r>
            <a:r>
              <a:rPr lang="fr-FR" altLang="fr-FR" sz="1800" dirty="0"/>
              <a:t> segment in the distance: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0.39197 x L (golden ratio) </a:t>
            </a:r>
            <a:r>
              <a:rPr lang="fr-FR" altLang="fr-FR" sz="1800" dirty="0" err="1"/>
              <a:t>from</a:t>
            </a:r>
            <a:r>
              <a:rPr lang="fr-FR" altLang="fr-FR" sz="1800" dirty="0"/>
              <a:t> point B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If F (x) &lt;F (B) </a:t>
            </a:r>
            <a:r>
              <a:rPr lang="fr-FR" altLang="fr-FR" sz="1800" dirty="0" err="1"/>
              <a:t>then</a:t>
            </a:r>
            <a:r>
              <a:rPr lang="fr-FR" altLang="fr-FR" sz="1800" dirty="0"/>
              <a:t> B = X or if F (x) &lt;F (c) </a:t>
            </a:r>
            <a:r>
              <a:rPr lang="fr-FR" altLang="fr-FR" sz="1800" dirty="0" err="1"/>
              <a:t>then</a:t>
            </a:r>
            <a:r>
              <a:rPr lang="fr-FR" altLang="fr-FR" sz="1800" dirty="0"/>
              <a:t> C = X</a:t>
            </a:r>
          </a:p>
        </p:txBody>
      </p:sp>
      <p:grpSp>
        <p:nvGrpSpPr>
          <p:cNvPr id="46082" name="Group 2">
            <a:extLst>
              <a:ext uri="{FF2B5EF4-FFF2-40B4-BE49-F238E27FC236}">
                <a16:creationId xmlns:a16="http://schemas.microsoft.com/office/drawing/2014/main" id="{829AEBC1-C601-8047-BD28-455BBC955145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3789363"/>
            <a:ext cx="4606925" cy="2016125"/>
            <a:chOff x="295" y="2387"/>
            <a:chExt cx="2902" cy="1270"/>
          </a:xfrm>
        </p:grpSpPr>
        <p:sp>
          <p:nvSpPr>
            <p:cNvPr id="46087" name="Oval 3">
              <a:extLst>
                <a:ext uri="{FF2B5EF4-FFF2-40B4-BE49-F238E27FC236}">
                  <a16:creationId xmlns:a16="http://schemas.microsoft.com/office/drawing/2014/main" id="{14A1D66E-EF7F-764E-9785-DEB9DCD72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2655"/>
              <a:ext cx="89" cy="90"/>
            </a:xfrm>
            <a:prstGeom prst="ellipse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fr-FR" altLang="fr-FR"/>
            </a:p>
          </p:txBody>
        </p:sp>
        <p:sp>
          <p:nvSpPr>
            <p:cNvPr id="46088" name="Oval 4">
              <a:extLst>
                <a:ext uri="{FF2B5EF4-FFF2-40B4-BE49-F238E27FC236}">
                  <a16:creationId xmlns:a16="http://schemas.microsoft.com/office/drawing/2014/main" id="{F6751769-002B-DE44-98D7-D7B6973A7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2523"/>
              <a:ext cx="89" cy="90"/>
            </a:xfrm>
            <a:prstGeom prst="ellipse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fr-FR" altLang="fr-FR"/>
            </a:p>
          </p:txBody>
        </p:sp>
        <p:sp>
          <p:nvSpPr>
            <p:cNvPr id="46089" name="Text Box 5">
              <a:extLst>
                <a:ext uri="{FF2B5EF4-FFF2-40B4-BE49-F238E27FC236}">
                  <a16:creationId xmlns:a16="http://schemas.microsoft.com/office/drawing/2014/main" id="{48738B2F-608C-A240-AB5D-D649AD3D5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746"/>
              <a:ext cx="2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altLang="fr-FR" sz="1800"/>
                <a:t>AT</a:t>
              </a:r>
            </a:p>
          </p:txBody>
        </p:sp>
        <p:sp>
          <p:nvSpPr>
            <p:cNvPr id="46090" name="Text Box 6">
              <a:extLst>
                <a:ext uri="{FF2B5EF4-FFF2-40B4-BE49-F238E27FC236}">
                  <a16:creationId xmlns:a16="http://schemas.microsoft.com/office/drawing/2014/main" id="{32A6BC01-B988-F540-B01E-8B5F4FB7B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2614"/>
              <a:ext cx="2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altLang="fr-FR" sz="1800"/>
                <a:t>C</a:t>
              </a:r>
            </a:p>
          </p:txBody>
        </p:sp>
        <p:sp>
          <p:nvSpPr>
            <p:cNvPr id="46091" name="Oval 7">
              <a:extLst>
                <a:ext uri="{FF2B5EF4-FFF2-40B4-BE49-F238E27FC236}">
                  <a16:creationId xmlns:a16="http://schemas.microsoft.com/office/drawing/2014/main" id="{2BBA6D8B-1691-964F-A412-AC04688E5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" y="3323"/>
              <a:ext cx="89" cy="90"/>
            </a:xfrm>
            <a:prstGeom prst="ellipse">
              <a:avLst/>
            </a:prstGeom>
            <a:solidFill>
              <a:srgbClr val="FF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fr-FR" altLang="fr-FR"/>
            </a:p>
          </p:txBody>
        </p:sp>
        <p:sp>
          <p:nvSpPr>
            <p:cNvPr id="46092" name="Text Box 8">
              <a:extLst>
                <a:ext uri="{FF2B5EF4-FFF2-40B4-BE49-F238E27FC236}">
                  <a16:creationId xmlns:a16="http://schemas.microsoft.com/office/drawing/2014/main" id="{19FDBD4E-0294-464D-9923-F282C932F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3426"/>
              <a:ext cx="2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altLang="fr-FR" sz="1800"/>
                <a:t>X</a:t>
              </a:r>
            </a:p>
          </p:txBody>
        </p:sp>
        <p:sp>
          <p:nvSpPr>
            <p:cNvPr id="46093" name="Freeform 9">
              <a:extLst>
                <a:ext uri="{FF2B5EF4-FFF2-40B4-BE49-F238E27FC236}">
                  <a16:creationId xmlns:a16="http://schemas.microsoft.com/office/drawing/2014/main" id="{43E9AF31-1E61-6B4A-8EF9-CCCBE2696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387"/>
              <a:ext cx="2812" cy="1193"/>
            </a:xfrm>
            <a:custGeom>
              <a:avLst/>
              <a:gdLst>
                <a:gd name="T0" fmla="*/ 0 w 2813"/>
                <a:gd name="T1" fmla="*/ 227 h 1194"/>
                <a:gd name="T2" fmla="*/ 408 w 2813"/>
                <a:gd name="T3" fmla="*/ 813 h 1194"/>
                <a:gd name="T4" fmla="*/ 1225 w 2813"/>
                <a:gd name="T5" fmla="*/ 1176 h 1194"/>
                <a:gd name="T6" fmla="*/ 1721 w 2813"/>
                <a:gd name="T7" fmla="*/ 904 h 1194"/>
                <a:gd name="T8" fmla="*/ 2174 w 2813"/>
                <a:gd name="T9" fmla="*/ 317 h 1194"/>
                <a:gd name="T10" fmla="*/ 2810 w 2813"/>
                <a:gd name="T11" fmla="*/ 0 h 1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3" h="1194">
                  <a:moveTo>
                    <a:pt x="0" y="227"/>
                  </a:moveTo>
                  <a:cubicBezTo>
                    <a:pt x="102" y="442"/>
                    <a:pt x="204" y="657"/>
                    <a:pt x="408" y="816"/>
                  </a:cubicBezTo>
                  <a:cubicBezTo>
                    <a:pt x="612" y="975"/>
                    <a:pt x="1006" y="1164"/>
                    <a:pt x="1225" y="1179"/>
                  </a:cubicBezTo>
                  <a:cubicBezTo>
                    <a:pt x="1444" y="1194"/>
                    <a:pt x="1565" y="1051"/>
                    <a:pt x="1724" y="907"/>
                  </a:cubicBezTo>
                  <a:cubicBezTo>
                    <a:pt x="1883" y="763"/>
                    <a:pt x="1995" y="468"/>
                    <a:pt x="2177" y="317"/>
                  </a:cubicBezTo>
                  <a:cubicBezTo>
                    <a:pt x="2359" y="166"/>
                    <a:pt x="2707" y="53"/>
                    <a:pt x="2813" y="0"/>
                  </a:cubicBezTo>
                </a:path>
              </a:pathLst>
            </a:custGeom>
            <a:noFill/>
            <a:ln w="9360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094" name="Oval 10">
              <a:extLst>
                <a:ext uri="{FF2B5EF4-FFF2-40B4-BE49-F238E27FC236}">
                  <a16:creationId xmlns:a16="http://schemas.microsoft.com/office/drawing/2014/main" id="{873C6448-622F-704D-9788-1670762D6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413"/>
              <a:ext cx="89" cy="90"/>
            </a:xfrm>
            <a:prstGeom prst="ellipse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fr-FR" altLang="fr-FR"/>
            </a:p>
          </p:txBody>
        </p:sp>
        <p:sp>
          <p:nvSpPr>
            <p:cNvPr id="46095" name="Text Box 11">
              <a:extLst>
                <a:ext uri="{FF2B5EF4-FFF2-40B4-BE49-F238E27FC236}">
                  <a16:creationId xmlns:a16="http://schemas.microsoft.com/office/drawing/2014/main" id="{0FBD6C74-684E-0A4E-B13D-244536159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3426"/>
              <a:ext cx="2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1pPr>
              <a:lvl2pPr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2pPr>
              <a:lvl3pPr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DejaVu Sans" charset="0"/>
                  <a:cs typeface="DejaVu Sans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fr-FR" altLang="fr-FR" sz="1800"/>
                <a:t>B</a:t>
              </a:r>
            </a:p>
          </p:txBody>
        </p:sp>
      </p:grpSp>
      <p:sp>
        <p:nvSpPr>
          <p:cNvPr id="46083" name="Text Box 12">
            <a:extLst>
              <a:ext uri="{FF2B5EF4-FFF2-40B4-BE49-F238E27FC236}">
                <a16:creationId xmlns:a16="http://schemas.microsoft.com/office/drawing/2014/main" id="{A3FC79D1-F39E-AC49-99DD-FE115FF79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207963"/>
            <a:ext cx="38830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Method of the "Golden rule" to find X</a:t>
            </a:r>
          </a:p>
        </p:txBody>
      </p:sp>
      <p:sp>
        <p:nvSpPr>
          <p:cNvPr id="46084" name="Line 13">
            <a:extLst>
              <a:ext uri="{FF2B5EF4-FFF2-40B4-BE49-F238E27FC236}">
                <a16:creationId xmlns:a16="http://schemas.microsoft.com/office/drawing/2014/main" id="{A9822F4E-BE4D-C049-B17C-51F658C73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5949950"/>
            <a:ext cx="1223963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85" name="Text Box 14">
            <a:extLst>
              <a:ext uri="{FF2B5EF4-FFF2-40B4-BE49-F238E27FC236}">
                <a16:creationId xmlns:a16="http://schemas.microsoft.com/office/drawing/2014/main" id="{20DF3B2B-8B4B-FD4A-B409-BEEEBC221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5969000"/>
            <a:ext cx="16240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0.3917 || CB ||</a:t>
            </a:r>
          </a:p>
        </p:txBody>
      </p:sp>
      <p:sp>
        <p:nvSpPr>
          <p:cNvPr id="46086" name="Text Box 15">
            <a:extLst>
              <a:ext uri="{FF2B5EF4-FFF2-40B4-BE49-F238E27FC236}">
                <a16:creationId xmlns:a16="http://schemas.microsoft.com/office/drawing/2014/main" id="{C3417F2B-CCFC-F14C-B419-3F377E50E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5418138"/>
            <a:ext cx="2919687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dirty="0"/>
              <a:t>So </a:t>
            </a:r>
            <a:r>
              <a:rPr lang="fr-FR" altLang="fr-FR" sz="1800" b="0" dirty="0" err="1"/>
              <a:t>that</a:t>
            </a:r>
            <a:r>
              <a:rPr lang="fr-FR" altLang="fr-FR" sz="1800" b="0" dirty="0"/>
              <a:t> (</a:t>
            </a:r>
            <a:r>
              <a:rPr lang="fr-FR" altLang="fr-FR" sz="1800" b="0" dirty="0" err="1"/>
              <a:t>aX</a:t>
            </a:r>
            <a:r>
              <a:rPr lang="fr-FR" altLang="fr-FR" sz="1800" b="0" dirty="0"/>
              <a:t>) / (BC) = 1.618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dirty="0"/>
              <a:t>The Golden ratio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Line 1">
            <a:extLst>
              <a:ext uri="{FF2B5EF4-FFF2-40B4-BE49-F238E27FC236}">
                <a16:creationId xmlns:a16="http://schemas.microsoft.com/office/drawing/2014/main" id="{2095362A-8177-C045-AAC2-1E43C292C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2275" y="981075"/>
            <a:ext cx="1588" cy="20161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8130" name="Line 2">
            <a:extLst>
              <a:ext uri="{FF2B5EF4-FFF2-40B4-BE49-F238E27FC236}">
                <a16:creationId xmlns:a16="http://schemas.microsoft.com/office/drawing/2014/main" id="{B7F145A0-965D-2749-9B51-847D23ABB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638" y="908050"/>
            <a:ext cx="1587" cy="208915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8131" name="Line 3">
            <a:extLst>
              <a:ext uri="{FF2B5EF4-FFF2-40B4-BE49-F238E27FC236}">
                <a16:creationId xmlns:a16="http://schemas.microsoft.com/office/drawing/2014/main" id="{5927CF33-2494-EA4A-8821-2F0229DE93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6650" y="908050"/>
            <a:ext cx="39688" cy="208915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8132" name="Line 4">
            <a:extLst>
              <a:ext uri="{FF2B5EF4-FFF2-40B4-BE49-F238E27FC236}">
                <a16:creationId xmlns:a16="http://schemas.microsoft.com/office/drawing/2014/main" id="{0C7985E9-5AD9-B147-B42F-5DFF06EC98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944563"/>
            <a:ext cx="1587" cy="2089150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cxnSp>
        <p:nvCxnSpPr>
          <p:cNvPr id="48133" name="AutoShape 5">
            <a:extLst>
              <a:ext uri="{FF2B5EF4-FFF2-40B4-BE49-F238E27FC236}">
                <a16:creationId xmlns:a16="http://schemas.microsoft.com/office/drawing/2014/main" id="{C0A8FC15-5253-3242-A141-7CD9BF321A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92275" y="765175"/>
            <a:ext cx="2519363" cy="1588"/>
          </a:xfrm>
          <a:prstGeom prst="straightConnector1">
            <a:avLst/>
          </a:prstGeom>
          <a:noFill/>
          <a:ln w="9360" cap="sq">
            <a:solidFill>
              <a:srgbClr val="000000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8134" name="AutoShape 6">
            <a:extLst>
              <a:ext uri="{FF2B5EF4-FFF2-40B4-BE49-F238E27FC236}">
                <a16:creationId xmlns:a16="http://schemas.microsoft.com/office/drawing/2014/main" id="{74C6837A-C955-924C-B04A-D014E85D89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4038" y="765175"/>
            <a:ext cx="3162300" cy="1588"/>
          </a:xfrm>
          <a:prstGeom prst="straightConnector1">
            <a:avLst/>
          </a:prstGeom>
          <a:noFill/>
          <a:ln w="9360" cap="sq">
            <a:solidFill>
              <a:srgbClr val="000000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8135" name="AutoShape 7">
            <a:extLst>
              <a:ext uri="{FF2B5EF4-FFF2-40B4-BE49-F238E27FC236}">
                <a16:creationId xmlns:a16="http://schemas.microsoft.com/office/drawing/2014/main" id="{C901283E-62CC-6148-A0C0-6F4DBD7B15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38300" y="3284538"/>
            <a:ext cx="3294063" cy="1587"/>
          </a:xfrm>
          <a:prstGeom prst="straightConnector1">
            <a:avLst/>
          </a:prstGeom>
          <a:noFill/>
          <a:ln w="9360" cap="sq">
            <a:solidFill>
              <a:srgbClr val="000000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8136" name="Text Box 8">
            <a:extLst>
              <a:ext uri="{FF2B5EF4-FFF2-40B4-BE49-F238E27FC236}">
                <a16:creationId xmlns:a16="http://schemas.microsoft.com/office/drawing/2014/main" id="{83546FDD-EEB1-5046-BC36-22A736EC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333375"/>
            <a:ext cx="3095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a</a:t>
            </a:r>
          </a:p>
        </p:txBody>
      </p:sp>
      <p:sp>
        <p:nvSpPr>
          <p:cNvPr id="48137" name="Text Box 9">
            <a:extLst>
              <a:ext uri="{FF2B5EF4-FFF2-40B4-BE49-F238E27FC236}">
                <a16:creationId xmlns:a16="http://schemas.microsoft.com/office/drawing/2014/main" id="{6A62B282-1A0A-764E-BA70-6C3F6C3BD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33375"/>
            <a:ext cx="714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b</a:t>
            </a:r>
          </a:p>
        </p:txBody>
      </p:sp>
      <p:sp>
        <p:nvSpPr>
          <p:cNvPr id="48138" name="Text Box 10">
            <a:extLst>
              <a:ext uri="{FF2B5EF4-FFF2-40B4-BE49-F238E27FC236}">
                <a16:creationId xmlns:a16="http://schemas.microsoft.com/office/drawing/2014/main" id="{B6772C3E-2641-6846-BFA6-790BEEBEF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3500438"/>
            <a:ext cx="306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c</a:t>
            </a:r>
          </a:p>
        </p:txBody>
      </p:sp>
      <p:sp>
        <p:nvSpPr>
          <p:cNvPr id="48139" name="Text Box 11">
            <a:extLst>
              <a:ext uri="{FF2B5EF4-FFF2-40B4-BE49-F238E27FC236}">
                <a16:creationId xmlns:a16="http://schemas.microsoft.com/office/drawing/2014/main" id="{EDC3C8F8-D09A-9449-9F70-8A214E222CB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5288" y="4083050"/>
            <a:ext cx="8497887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How to choose a and b 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Keep the proportions for each iteration: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To the left </a:t>
            </a:r>
            <a:r>
              <a:rPr lang="fr-FR" altLang="fr-FR" sz="1800" b="0">
                <a:latin typeface="Symbol" pitchFamily="2" charset="2"/>
                <a:ea typeface="Symbol" pitchFamily="2" charset="2"/>
                <a:cs typeface="Symbol" pitchFamily="2" charset="2"/>
              </a:rPr>
              <a:t></a:t>
            </a:r>
            <a:r>
              <a:rPr lang="fr-FR" altLang="fr-FR" sz="1800" b="0"/>
              <a:t>/ A = a / b and to the right </a:t>
            </a:r>
            <a:r>
              <a:rPr lang="fr-FR" altLang="fr-FR" sz="1800" b="0">
                <a:latin typeface="Symbol" pitchFamily="2" charset="2"/>
                <a:ea typeface="Symbol" pitchFamily="2" charset="2"/>
                <a:cs typeface="Symbol" pitchFamily="2" charset="2"/>
              </a:rPr>
              <a:t></a:t>
            </a:r>
            <a:r>
              <a:rPr lang="fr-FR" altLang="fr-FR" sz="1800" b="0"/>
              <a:t>/ (B </a:t>
            </a:r>
            <a:r>
              <a:rPr lang="fr-FR" altLang="fr-FR" sz="1800" b="0">
                <a:latin typeface="Symbol" pitchFamily="2" charset="2"/>
                <a:ea typeface="Symbol" pitchFamily="2" charset="2"/>
                <a:cs typeface="Symbol" pitchFamily="2" charset="2"/>
              </a:rPr>
              <a:t></a:t>
            </a:r>
            <a:r>
              <a:rPr lang="fr-FR" altLang="fr-FR" sz="1800" b="0"/>
              <a:t> ) = A / b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is eliminated </a:t>
            </a:r>
            <a:r>
              <a:rPr lang="fr-FR" altLang="fr-FR" sz="1800" b="0">
                <a:latin typeface="Symbol" pitchFamily="2" charset="2"/>
                <a:ea typeface="Symbol" pitchFamily="2" charset="2"/>
                <a:cs typeface="Symbol" pitchFamily="2" charset="2"/>
              </a:rPr>
              <a:t></a:t>
            </a:r>
            <a:r>
              <a:rPr lang="fr-FR" altLang="fr-FR" sz="1800" b="0"/>
              <a:t> and include: a / b ~ 1.618 .. The golden number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However, whereas you are sur not to spend too much time fo find the minimum,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This is not ALWAYS faster than the simple bissection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  </a:t>
            </a:r>
          </a:p>
        </p:txBody>
      </p:sp>
      <p:cxnSp>
        <p:nvCxnSpPr>
          <p:cNvPr id="48140" name="AutoShape 12">
            <a:extLst>
              <a:ext uri="{FF2B5EF4-FFF2-40B4-BE49-F238E27FC236}">
                <a16:creationId xmlns:a16="http://schemas.microsoft.com/office/drawing/2014/main" id="{4F620CEE-47F1-A347-A53D-C4C403ECE6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40200" y="3500438"/>
            <a:ext cx="863600" cy="1587"/>
          </a:xfrm>
          <a:prstGeom prst="straightConnector1">
            <a:avLst/>
          </a:prstGeom>
          <a:noFill/>
          <a:ln w="9360" cap="sq">
            <a:solidFill>
              <a:srgbClr val="000000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8141" name="Text Box 13">
            <a:extLst>
              <a:ext uri="{FF2B5EF4-FFF2-40B4-BE49-F238E27FC236}">
                <a16:creationId xmlns:a16="http://schemas.microsoft.com/office/drawing/2014/main" id="{AEADD5F7-4277-8042-857A-5C5351496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686175"/>
            <a:ext cx="33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latin typeface="Symbol" pitchFamily="2" charset="2"/>
                <a:ea typeface="Symbol" pitchFamily="2" charset="2"/>
                <a:cs typeface="Symbol" pitchFamily="2" charset="2"/>
              </a:rPr>
              <a:t>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FC790937-101C-5042-9285-BA8F5C5F8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52425"/>
            <a:ext cx="8016875" cy="563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Many problems need to minimize a function or find an optimal solution;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 b="0"/>
              <a:t>Minimizing the distance (XHI2) between data  points and a model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 b="0"/>
              <a:t> Find the equilibrium state of a mechanical system (Minimize E</a:t>
            </a:r>
            <a:r>
              <a:rPr lang="fr-FR" altLang="fr-FR" sz="1800" b="0" baseline="-25000"/>
              <a:t>pot</a:t>
            </a:r>
            <a:r>
              <a:rPr lang="fr-FR" altLang="fr-FR" sz="1800" b="0"/>
              <a:t>)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 b="0"/>
              <a:t> Find the equilibrium state of a gas, a chemical composittion</a:t>
            </a:r>
            <a:br>
              <a:rPr lang="fr-FR" altLang="fr-FR" sz="1800" b="0"/>
            </a:br>
            <a:r>
              <a:rPr lang="fr-FR" altLang="fr-FR" sz="1800" b="0"/>
              <a:t> (Maximize Entropy)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 b="0"/>
              <a:t> All optimization problems :minimize cost in engineering, minimize time</a:t>
            </a:r>
          </a:p>
          <a:p>
            <a:pPr eaLnBrk="1" hangingPunct="1">
              <a:spcBef>
                <a:spcPct val="0"/>
              </a:spcBef>
            </a:pPr>
            <a:r>
              <a:rPr lang="fr-FR" altLang="fr-FR" sz="1800" b="0"/>
              <a:t>… </a:t>
            </a:r>
          </a:p>
          <a:p>
            <a:pPr eaLnBrk="1" hangingPunct="1">
              <a:spcBef>
                <a:spcPct val="0"/>
              </a:spcBef>
            </a:pPr>
            <a:endParaRPr lang="fr-FR" altLang="fr-FR" sz="1800"/>
          </a:p>
          <a:p>
            <a:pPr eaLnBrk="1" hangingPunct="1">
              <a:spcBef>
                <a:spcPct val="0"/>
              </a:spcBef>
            </a:pPr>
            <a:r>
              <a:rPr lang="fr-FR" altLang="fr-FR" sz="1800" b="0"/>
              <a:t>- Data Processing : machine learning, image processing ….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All these problems come in a wide category: </a:t>
            </a:r>
            <a:r>
              <a:rPr lang="fr-FR" altLang="fr-FR" sz="1800">
                <a:solidFill>
                  <a:srgbClr val="333399"/>
                </a:solidFill>
              </a:rPr>
              <a:t>optimization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/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472345E5-7ED7-2C4F-AA49-498C1FAAD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805488"/>
            <a:ext cx="63119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Note: Maximize F (x) = Minimize -F (x)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Minimize and maximize are actually the same problem !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4E02CD99-104B-C347-BED2-626DB4D09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36525"/>
            <a:ext cx="32099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parabolic method for finding X</a:t>
            </a:r>
          </a:p>
        </p:txBody>
      </p:sp>
      <p:sp>
        <p:nvSpPr>
          <p:cNvPr id="50178" name="Text Box 2">
            <a:extLst>
              <a:ext uri="{FF2B5EF4-FFF2-40B4-BE49-F238E27FC236}">
                <a16:creationId xmlns:a16="http://schemas.microsoft.com/office/drawing/2014/main" id="{229D7F6B-F05B-9042-BBCC-B4723C43E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712788"/>
            <a:ext cx="67500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Now the rule of we can do better if F is nicely parabolic meadows</a:t>
            </a:r>
            <a:br>
              <a:rPr lang="fr-FR" altLang="fr-FR" sz="1800"/>
            </a:br>
            <a:r>
              <a:rPr lang="fr-FR" altLang="fr-FR" sz="1800"/>
              <a:t>the minimum.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F is </a:t>
            </a:r>
            <a:r>
              <a:rPr lang="fr-FR" altLang="fr-FR" sz="1800" i="1"/>
              <a:t>effectively </a:t>
            </a:r>
            <a:r>
              <a:rPr lang="fr-FR" altLang="fr-FR" sz="1800"/>
              <a:t>parabolic on the interval [a, c], then we can</a:t>
            </a:r>
            <a:br>
              <a:rPr lang="fr-FR" altLang="fr-FR" sz="1800"/>
            </a:br>
            <a:r>
              <a:rPr lang="fr-FR" altLang="fr-FR" sz="1800"/>
              <a:t>analytically calculate the minimum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6973EA61-18CF-5546-B76E-A0AB36E7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2260600"/>
            <a:ext cx="65278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0" name="Text Box 4">
            <a:extLst>
              <a:ext uri="{FF2B5EF4-FFF2-40B4-BE49-F238E27FC236}">
                <a16:creationId xmlns:a16="http://schemas.microsoft.com/office/drawing/2014/main" id="{235CA6DB-C431-B946-A6DB-5EAAE0C2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3448050"/>
            <a:ext cx="6510338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practice, F is rarely </a:t>
            </a:r>
            <a:r>
              <a:rPr lang="fr-FR" altLang="fr-FR" sz="1800" i="1"/>
              <a:t>exactly </a:t>
            </a:r>
            <a:r>
              <a:rPr lang="fr-FR" altLang="fr-FR" sz="1800"/>
              <a:t>parabolic. However, one can use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calculates X to find the new minimum supervision</a:t>
            </a:r>
          </a:p>
        </p:txBody>
      </p:sp>
      <p:pic>
        <p:nvPicPr>
          <p:cNvPr id="50181" name="Picture 5">
            <a:extLst>
              <a:ext uri="{FF2B5EF4-FFF2-40B4-BE49-F238E27FC236}">
                <a16:creationId xmlns:a16="http://schemas.microsoft.com/office/drawing/2014/main" id="{2F2906D0-A4B6-9340-8D92-90C42B9B9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149725"/>
            <a:ext cx="3600450" cy="259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F449D8DA-917A-F845-A14A-C2D1A331E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4529138"/>
            <a:ext cx="3919961" cy="231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For the </a:t>
            </a:r>
            <a:r>
              <a:rPr lang="fr-FR" altLang="fr-FR" sz="1800" dirty="0" err="1"/>
              <a:t>next</a:t>
            </a:r>
            <a:r>
              <a:rPr lang="fr-FR" altLang="fr-FR" sz="1800" dirty="0"/>
              <a:t> </a:t>
            </a:r>
            <a:r>
              <a:rPr lang="fr-FR" altLang="fr-FR" sz="1800" dirty="0" err="1"/>
              <a:t>step</a:t>
            </a:r>
            <a:r>
              <a:rPr lang="fr-FR" altLang="fr-FR" sz="1800" dirty="0"/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If F(x) &lt; F(b)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 err="1"/>
              <a:t>Yes</a:t>
            </a:r>
            <a:r>
              <a:rPr lang="fr-FR" altLang="fr-FR" sz="1800" dirty="0"/>
              <a:t> x &lt;b </a:t>
            </a:r>
            <a:r>
              <a:rPr lang="fr-FR" altLang="fr-FR" sz="1800" dirty="0" err="1"/>
              <a:t>then</a:t>
            </a:r>
            <a:r>
              <a:rPr lang="fr-FR" altLang="fr-FR" sz="1800" dirty="0"/>
              <a:t> ABC = [a, x, b] (</a:t>
            </a:r>
            <a:r>
              <a:rPr lang="fr-FR" altLang="fr-FR" sz="1800" dirty="0" err="1"/>
              <a:t>left</a:t>
            </a:r>
            <a:r>
              <a:rPr lang="fr-FR" altLang="fr-FR" sz="1800" dirty="0"/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If x&gt; b </a:t>
            </a:r>
            <a:r>
              <a:rPr lang="fr-FR" altLang="fr-FR" sz="1800" dirty="0" err="1"/>
              <a:t>then</a:t>
            </a:r>
            <a:r>
              <a:rPr lang="fr-FR" altLang="fr-FR" sz="1800" dirty="0"/>
              <a:t> ABC = [x, b, c] (right)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If f(x) &gt; f(b) </a:t>
            </a:r>
            <a:r>
              <a:rPr lang="fr-FR" altLang="fr-FR" sz="1800" dirty="0" err="1"/>
              <a:t>then</a:t>
            </a:r>
            <a:r>
              <a:rPr lang="fr-FR" altLang="fr-FR" sz="1800" dirty="0"/>
              <a:t> </a:t>
            </a:r>
            <a:r>
              <a:rPr lang="fr-FR" altLang="fr-FR" sz="1800" dirty="0" err="1"/>
              <a:t>take</a:t>
            </a:r>
            <a:r>
              <a:rPr lang="fr-FR" altLang="fr-FR" sz="1800" dirty="0"/>
              <a:t> the </a:t>
            </a:r>
            <a:r>
              <a:rPr lang="fr-FR" altLang="fr-FR" sz="1800" dirty="0" err="1"/>
              <a:t>smallest</a:t>
            </a:r>
            <a:r>
              <a:rPr lang="fr-FR" altLang="fr-FR" sz="1800" dirty="0"/>
              <a:t> </a:t>
            </a:r>
            <a:br>
              <a:rPr lang="fr-FR" altLang="fr-FR" sz="1800" dirty="0"/>
            </a:br>
            <a:r>
              <a:rPr lang="fr-FR" altLang="fr-FR" sz="1800" dirty="0"/>
              <a:t>segment </a:t>
            </a:r>
            <a:r>
              <a:rPr lang="fr-FR" altLang="fr-FR" sz="1800" dirty="0" err="1"/>
              <a:t>bracketting</a:t>
            </a:r>
            <a:r>
              <a:rPr lang="fr-FR" altLang="fr-FR" sz="1800" dirty="0"/>
              <a:t> b</a:t>
            </a:r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3869DF0C-31A5-694F-8E6D-C9C56DE76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150" y="2368550"/>
            <a:ext cx="1866900" cy="642938"/>
          </a:xfrm>
          <a:prstGeom prst="rect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FF0000"/>
                </a:solidFill>
              </a:rPr>
              <a:t>Note: only works</a:t>
            </a:r>
            <a:br>
              <a:rPr lang="fr-FR" altLang="fr-FR" sz="1800">
                <a:solidFill>
                  <a:srgbClr val="FF0000"/>
                </a:solidFill>
              </a:rPr>
            </a:br>
            <a:r>
              <a:rPr lang="fr-FR" altLang="fr-FR" sz="1800">
                <a:solidFill>
                  <a:srgbClr val="FF0000"/>
                </a:solidFill>
              </a:rPr>
              <a:t>if F is not linear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>
            <a:extLst>
              <a:ext uri="{FF2B5EF4-FFF2-40B4-BE49-F238E27FC236}">
                <a16:creationId xmlns:a16="http://schemas.microsoft.com/office/drawing/2014/main" id="{C4875C24-72E4-0647-B36B-F304AF034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52425"/>
            <a:ext cx="5756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Comparison of two methods: minimization of Sin (x) ^ 2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60078484-8AD5-E748-A4F3-D37573D03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836613"/>
            <a:ext cx="6264275" cy="391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7" name="Text Box 3">
            <a:extLst>
              <a:ext uri="{FF2B5EF4-FFF2-40B4-BE49-F238E27FC236}">
                <a16:creationId xmlns:a16="http://schemas.microsoft.com/office/drawing/2014/main" id="{542D78C8-BE92-F447-9847-5C3B3E812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0" y="4797425"/>
            <a:ext cx="13350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N iterations</a:t>
            </a: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8C3F23E4-6673-504F-A326-C6C233017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773238"/>
            <a:ext cx="11938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Fault: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|| || AC / B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F90580B5-E622-F44F-9B35-B0ADD7A28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5164138"/>
            <a:ext cx="5961062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We see that the parabolic method converges much faster</a:t>
            </a:r>
            <a:br>
              <a:rPr lang="fr-FR" altLang="fr-FR" sz="1800"/>
            </a:br>
            <a:r>
              <a:rPr lang="fr-FR" altLang="fr-FR" sz="1800"/>
              <a:t>that the method of the Golden Rule.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However its convergence is limited (&gt; 10</a:t>
            </a:r>
            <a:r>
              <a:rPr lang="fr-FR" altLang="fr-FR" sz="1800" baseline="30000"/>
              <a:t>-5</a:t>
            </a:r>
            <a:r>
              <a:rPr lang="fr-FR" altLang="fr-FR" sz="1800"/>
              <a:t>) .... Why 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64B65487-2498-3746-BEA8-0AA2018FF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423863"/>
            <a:ext cx="6505575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When the function is "flat" parabolic method becomes unstable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practice what happens when the function is locally "flat"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An error digital precision can "go out" on the miminum interval</a:t>
            </a:r>
          </a:p>
        </p:txBody>
      </p:sp>
      <p:sp>
        <p:nvSpPr>
          <p:cNvPr id="54274" name="Freeform 2">
            <a:extLst>
              <a:ext uri="{FF2B5EF4-FFF2-40B4-BE49-F238E27FC236}">
                <a16:creationId xmlns:a16="http://schemas.microsoft.com/office/drawing/2014/main" id="{ED477B10-D6C2-654B-9281-ACCE703BB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3716338"/>
            <a:ext cx="7413625" cy="125412"/>
          </a:xfrm>
          <a:custGeom>
            <a:avLst/>
            <a:gdLst>
              <a:gd name="T0" fmla="*/ 0 w 10000"/>
              <a:gd name="T1" fmla="*/ 0 h 1595"/>
              <a:gd name="T2" fmla="*/ 2147483646 w 10000"/>
              <a:gd name="T3" fmla="*/ 729164160 h 1595"/>
              <a:gd name="T4" fmla="*/ 2147483646 w 10000"/>
              <a:gd name="T5" fmla="*/ 30139216 h 15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0" h="1595">
                <a:moveTo>
                  <a:pt x="0" y="0"/>
                </a:moveTo>
                <a:cubicBezTo>
                  <a:pt x="841" y="1341"/>
                  <a:pt x="2749" y="1490"/>
                  <a:pt x="4416" y="1500"/>
                </a:cubicBezTo>
                <a:cubicBezTo>
                  <a:pt x="6082" y="1510"/>
                  <a:pt x="8638" y="2133"/>
                  <a:pt x="10000" y="62"/>
                </a:cubicBezTo>
              </a:path>
            </a:pathLst>
          </a:custGeom>
          <a:noFill/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4275" name="Oval 3">
            <a:extLst>
              <a:ext uri="{FF2B5EF4-FFF2-40B4-BE49-F238E27FC236}">
                <a16:creationId xmlns:a16="http://schemas.microsoft.com/office/drawing/2014/main" id="{78EB2A3F-060F-B240-BE86-BA135C80D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3681413"/>
            <a:ext cx="119063" cy="125412"/>
          </a:xfrm>
          <a:prstGeom prst="ellipse">
            <a:avLst/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54276" name="Oval 4">
            <a:extLst>
              <a:ext uri="{FF2B5EF4-FFF2-40B4-BE49-F238E27FC236}">
                <a16:creationId xmlns:a16="http://schemas.microsoft.com/office/drawing/2014/main" id="{2FAF5BCE-60C3-3B43-A5A6-F6DDA9802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038" y="3789363"/>
            <a:ext cx="119062" cy="125412"/>
          </a:xfrm>
          <a:prstGeom prst="ellipse">
            <a:avLst/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54277" name="Oval 5">
            <a:extLst>
              <a:ext uri="{FF2B5EF4-FFF2-40B4-BE49-F238E27FC236}">
                <a16:creationId xmlns:a16="http://schemas.microsoft.com/office/drawing/2014/main" id="{F618F4F0-FFA8-5E4B-B009-7CD242E1A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388" y="3716338"/>
            <a:ext cx="119062" cy="125412"/>
          </a:xfrm>
          <a:prstGeom prst="ellipse">
            <a:avLst/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0CC5A954-3EDE-AF46-BB2B-532227A17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234950"/>
            <a:ext cx="4759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400" b="0">
                <a:solidFill>
                  <a:srgbClr val="333399"/>
                </a:solidFill>
              </a:rPr>
              <a:t>minimization Multi-Dimensional</a:t>
            </a:r>
          </a:p>
        </p:txBody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28E7C220-1A82-B646-9508-5E947A57A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1360488"/>
            <a:ext cx="40132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Minimize F (X) wherein X = (x</a:t>
            </a:r>
            <a:r>
              <a:rPr lang="fr-FR" altLang="fr-FR" sz="1800" baseline="-25000"/>
              <a:t>1</a:t>
            </a:r>
            <a:r>
              <a:rPr lang="fr-FR" altLang="fr-FR" sz="1800"/>
              <a:t>.... x</a:t>
            </a:r>
            <a:r>
              <a:rPr lang="fr-FR" altLang="fr-FR" sz="1800" baseline="-25000"/>
              <a:t>not</a:t>
            </a:r>
            <a:r>
              <a:rPr lang="fr-FR" altLang="fr-FR" sz="1800"/>
              <a:t>) 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411E989C-399A-D547-A3ED-4E86115AB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2008188"/>
            <a:ext cx="6537325" cy="283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problem is much more twisted ... and much longer to solve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big problem is often the CHOICE of the descent direction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Once we know which direction we go down, the other problem</a:t>
            </a:r>
            <a:br>
              <a:rPr lang="fr-FR" altLang="fr-FR" sz="1800"/>
            </a:br>
            <a:r>
              <a:rPr lang="fr-FR" altLang="fr-FR" sz="1800"/>
              <a:t>is how the </a:t>
            </a:r>
            <a:r>
              <a:rPr lang="fr-FR" altLang="fr-FR" sz="1800" i="1"/>
              <a:t>length</a:t>
            </a:r>
            <a:r>
              <a:rPr lang="fr-FR" altLang="fr-FR" sz="1800"/>
              <a:t> the descent.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N dimensions, these choices are crucial.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7DCC98F8-C83D-7A41-AC59-A19481E2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4875" y="1063625"/>
            <a:ext cx="634047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0" name="Text Box 2">
            <a:extLst>
              <a:ext uri="{FF2B5EF4-FFF2-40B4-BE49-F238E27FC236}">
                <a16:creationId xmlns:a16="http://schemas.microsoft.com/office/drawing/2014/main" id="{62353447-2CC0-5F40-BCC0-6FDBFAAF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207963"/>
            <a:ext cx="49149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sample function to minimize, in 2D only F (x, y)</a:t>
            </a: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3ED1A5E4-700A-D349-A0F3-B8DCF719E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3141663"/>
            <a:ext cx="4972050" cy="383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>
            <a:extLst>
              <a:ext uri="{FF2B5EF4-FFF2-40B4-BE49-F238E27FC236}">
                <a16:creationId xmlns:a16="http://schemas.microsoft.com/office/drawing/2014/main" id="{C80E124C-3838-7D4A-96CB-59745692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5688013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18" name="Text Box 2">
            <a:extLst>
              <a:ext uri="{FF2B5EF4-FFF2-40B4-BE49-F238E27FC236}">
                <a16:creationId xmlns:a16="http://schemas.microsoft.com/office/drawing/2014/main" id="{9A70B9F2-867D-7D45-9E5D-ACB364484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9763" y="1700213"/>
            <a:ext cx="336232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Here: several minimum,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Existence of "valleys" narrow,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Maximums and local minimums</a:t>
            </a:r>
            <a:br>
              <a:rPr lang="fr-FR" altLang="fr-FR" sz="1800"/>
            </a:br>
            <a:r>
              <a:rPr lang="fr-FR" altLang="fr-FR" sz="1800"/>
              <a:t>etc 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72DA801B-11C2-2E41-856D-95FD365F8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423863"/>
            <a:ext cx="5715000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Several techniques to tackle such a problem. Any</a:t>
            </a:r>
            <a:br>
              <a:rPr lang="fr-FR" altLang="fr-FR" sz="1800"/>
            </a:br>
            <a:r>
              <a:rPr lang="fr-FR" altLang="fr-FR" sz="1800"/>
              <a:t>is universally effective.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ALL require a starting point chosen by the user X</a:t>
            </a:r>
            <a:r>
              <a:rPr lang="fr-FR" altLang="fr-FR" sz="1800" baseline="-25000"/>
              <a:t>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=&gt; Need from a point X</a:t>
            </a:r>
            <a:r>
              <a:rPr lang="fr-FR" altLang="fr-FR" sz="1800" baseline="-25000"/>
              <a:t>0</a:t>
            </a:r>
            <a:r>
              <a:rPr lang="fr-FR" altLang="fr-FR" sz="1800"/>
              <a:t> not very far from the minimum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9E3ADF77-69AB-4F41-A43A-477F39CA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203575"/>
            <a:ext cx="57943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Text Box 3">
            <a:extLst>
              <a:ext uri="{FF2B5EF4-FFF2-40B4-BE49-F238E27FC236}">
                <a16:creationId xmlns:a16="http://schemas.microsoft.com/office/drawing/2014/main" id="{89E5D87C-4B66-444A-9ACF-8D6C46BFB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465763"/>
            <a:ext cx="6396038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 is the gradient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 is called the "Hessian" f (x). It is simply the derivative matrix</a:t>
            </a:r>
            <a:br>
              <a:rPr lang="fr-FR" altLang="fr-FR" sz="1800"/>
            </a:br>
            <a:r>
              <a:rPr lang="fr-FR" altLang="fr-FR" sz="1800"/>
              <a:t> seconds at P.</a:t>
            </a:r>
          </a:p>
        </p:txBody>
      </p:sp>
      <p:sp>
        <p:nvSpPr>
          <p:cNvPr id="62468" name="Text Box 4">
            <a:extLst>
              <a:ext uri="{FF2B5EF4-FFF2-40B4-BE49-F238E27FC236}">
                <a16:creationId xmlns:a16="http://schemas.microsoft.com/office/drawing/2014/main" id="{371A4E73-DE09-3843-8461-0BF9EE763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297113"/>
            <a:ext cx="7223125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greater part use the DL function of several variables (N variables)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 = P + [x</a:t>
            </a:r>
            <a:r>
              <a:rPr lang="fr-FR" altLang="fr-FR" sz="1800" baseline="-25000"/>
              <a:t>1</a:t>
            </a:r>
            <a:r>
              <a:rPr lang="fr-FR" altLang="fr-FR" sz="1800"/>
              <a:t>, ..., x</a:t>
            </a:r>
            <a:r>
              <a:rPr lang="fr-FR" altLang="fr-FR" sz="1800" baseline="-25000"/>
              <a:t>not</a:t>
            </a:r>
            <a:r>
              <a:rPr lang="fr-FR" altLang="fr-FR" sz="1800"/>
              <a:t>] where P is a vector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>
            <a:extLst>
              <a:ext uri="{FF2B5EF4-FFF2-40B4-BE49-F238E27FC236}">
                <a16:creationId xmlns:a16="http://schemas.microsoft.com/office/drawing/2014/main" id="{DC907E03-3FD1-5B4D-9F83-8DBA9AC5D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207963"/>
            <a:ext cx="49736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Example Hessian: Here the function is f (x, y, z)</a:t>
            </a:r>
          </a:p>
        </p:txBody>
      </p:sp>
      <p:sp>
        <p:nvSpPr>
          <p:cNvPr id="64514" name="Text Box 2">
            <a:extLst>
              <a:ext uri="{FF2B5EF4-FFF2-40B4-BE49-F238E27FC236}">
                <a16:creationId xmlns:a16="http://schemas.microsoft.com/office/drawing/2014/main" id="{3B0A9E3C-7C9D-7449-A8C2-402B51BD9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2054225"/>
            <a:ext cx="145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Hessian: A =</a:t>
            </a:r>
          </a:p>
        </p:txBody>
      </p:sp>
      <p:sp>
        <p:nvSpPr>
          <p:cNvPr id="64515" name="Text Box 3">
            <a:extLst>
              <a:ext uri="{FF2B5EF4-FFF2-40B4-BE49-F238E27FC236}">
                <a16:creationId xmlns:a16="http://schemas.microsoft.com/office/drawing/2014/main" id="{451053EE-CDDF-9B44-A486-6AE14B6D2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2513013"/>
            <a:ext cx="2667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Calculated at the point P</a:t>
            </a: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EA69C3AB-E06C-FC40-A88E-742D8D5AE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4600575"/>
            <a:ext cx="17811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While the term: </a:t>
            </a:r>
          </a:p>
        </p:txBody>
      </p:sp>
      <p:graphicFrame>
        <p:nvGraphicFramePr>
          <p:cNvPr id="64517" name="Object 5">
            <a:extLst>
              <a:ext uri="{FF2B5EF4-FFF2-40B4-BE49-F238E27FC236}">
                <a16:creationId xmlns:a16="http://schemas.microsoft.com/office/drawing/2014/main" id="{D76220DB-69F3-2346-BE2A-E6DDD24A37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4581525"/>
          <a:ext cx="3240088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0" r:id="rId4" imgW="35699700" imgH="10820400" progId="">
                  <p:embed/>
                </p:oleObj>
              </mc:Choice>
              <mc:Fallback>
                <p:oleObj r:id="rId4" imgW="35699700" imgH="10820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581525"/>
                        <a:ext cx="3240088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Text Box 6">
            <a:extLst>
              <a:ext uri="{FF2B5EF4-FFF2-40B4-BE49-F238E27FC236}">
                <a16:creationId xmlns:a16="http://schemas.microsoft.com/office/drawing/2014/main" id="{62CEF8AF-C048-3A4D-9E5A-6D12F436A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5824538"/>
            <a:ext cx="32750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Is "Scalar Product </a:t>
            </a:r>
            <a:r>
              <a:rPr lang="fr-FR" altLang="fr-FR" sz="1800" b="0"/>
              <a:t>X </a:t>
            </a:r>
            <a:r>
              <a:rPr lang="fr-FR" altLang="fr-FR" sz="1800"/>
              <a:t>with </a:t>
            </a:r>
            <a:r>
              <a:rPr lang="fr-FR" altLang="fr-FR" sz="1800" b="0"/>
              <a:t>AX </a:t>
            </a:r>
            <a:r>
              <a:rPr lang="fr-FR" altLang="fr-FR" sz="1800"/>
              <a:t>" </a:t>
            </a:r>
          </a:p>
        </p:txBody>
      </p:sp>
      <p:graphicFrame>
        <p:nvGraphicFramePr>
          <p:cNvPr id="64519" name="Object 7">
            <a:extLst>
              <a:ext uri="{FF2B5EF4-FFF2-40B4-BE49-F238E27FC236}">
                <a16:creationId xmlns:a16="http://schemas.microsoft.com/office/drawing/2014/main" id="{5857A513-0879-1A44-9805-04639A92D1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1196975"/>
          <a:ext cx="2952750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1" r:id="rId6" imgW="33934400" imgH="30429200" progId="">
                  <p:embed/>
                </p:oleObj>
              </mc:Choice>
              <mc:Fallback>
                <p:oleObj r:id="rId6" imgW="33934400" imgH="304292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196975"/>
                        <a:ext cx="2952750" cy="264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>
            <a:extLst>
              <a:ext uri="{FF2B5EF4-FFF2-40B4-BE49-F238E27FC236}">
                <a16:creationId xmlns:a16="http://schemas.microsoft.com/office/drawing/2014/main" id="{2D250422-B8A8-554B-84CB-692884F7B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280988"/>
            <a:ext cx="3935413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Methods CLASSIC down the slopes. </a:t>
            </a:r>
            <a:br>
              <a:rPr lang="fr-FR" altLang="fr-FR" sz="1800"/>
            </a:br>
            <a:r>
              <a:rPr lang="fr-FR" altLang="fr-FR" sz="1800"/>
              <a:t>They fall into two main categories:</a:t>
            </a:r>
          </a:p>
        </p:txBody>
      </p:sp>
      <p:sp>
        <p:nvSpPr>
          <p:cNvPr id="66562" name="Text Box 2">
            <a:extLst>
              <a:ext uri="{FF2B5EF4-FFF2-40B4-BE49-F238E27FC236}">
                <a16:creationId xmlns:a16="http://schemas.microsoft.com/office/drawing/2014/main" id="{EA843577-554A-EC4F-BE50-5791FE2EC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8" y="4124325"/>
            <a:ext cx="5760208" cy="147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err="1">
                <a:solidFill>
                  <a:srgbClr val="333399"/>
                </a:solidFill>
              </a:rPr>
              <a:t>Methods</a:t>
            </a:r>
            <a:r>
              <a:rPr lang="fr-FR" altLang="fr-FR" sz="1800" b="0">
                <a:solidFill>
                  <a:srgbClr val="333399"/>
                </a:solidFill>
              </a:rPr>
              <a:t> </a:t>
            </a:r>
            <a:r>
              <a:rPr lang="fr-FR" altLang="fr-FR" sz="1800" b="0" err="1">
                <a:solidFill>
                  <a:srgbClr val="333399"/>
                </a:solidFill>
              </a:rPr>
              <a:t>using</a:t>
            </a:r>
            <a:r>
              <a:rPr lang="fr-FR" altLang="fr-FR" sz="1800" b="0">
                <a:solidFill>
                  <a:srgbClr val="333399"/>
                </a:solidFill>
              </a:rPr>
              <a:t> the gradient and the </a:t>
            </a:r>
            <a:r>
              <a:rPr lang="fr-FR" altLang="fr-FR" sz="1800" b="0" err="1">
                <a:solidFill>
                  <a:srgbClr val="333399"/>
                </a:solidFill>
              </a:rPr>
              <a:t>Hessian</a:t>
            </a:r>
            <a:r>
              <a:rPr lang="fr-FR" altLang="fr-FR" sz="1800" b="0">
                <a:solidFill>
                  <a:srgbClr val="333399"/>
                </a:solidFill>
              </a:rPr>
              <a:t> (if </a:t>
            </a:r>
            <a:r>
              <a:rPr lang="fr-FR" altLang="fr-FR" sz="1800" b="0" err="1">
                <a:solidFill>
                  <a:srgbClr val="333399"/>
                </a:solidFill>
              </a:rPr>
              <a:t>known</a:t>
            </a:r>
            <a:r>
              <a:rPr lang="fr-FR" altLang="fr-FR" sz="1800" b="0">
                <a:solidFill>
                  <a:srgbClr val="333399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333399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altLang="fr-FR" sz="1800"/>
              <a:t>  </a:t>
            </a:r>
            <a:r>
              <a:rPr lang="fr-FR" altLang="fr-FR" sz="1800" err="1"/>
              <a:t>fixed</a:t>
            </a:r>
            <a:r>
              <a:rPr lang="fr-FR" altLang="fr-FR" sz="1800"/>
              <a:t> gradient </a:t>
            </a:r>
            <a:r>
              <a:rPr lang="fr-FR" altLang="fr-FR" sz="1800" err="1"/>
              <a:t>descent</a:t>
            </a:r>
            <a:r>
              <a:rPr lang="fr-FR" altLang="fr-FR" sz="1800"/>
              <a:t> (Gradient)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altLang="fr-FR" sz="1800"/>
              <a:t>  optimal gradient </a:t>
            </a:r>
            <a:r>
              <a:rPr lang="fr-FR" altLang="fr-FR" sz="1800" err="1"/>
              <a:t>descent</a:t>
            </a:r>
            <a:r>
              <a:rPr lang="fr-FR" altLang="fr-FR" sz="1800"/>
              <a:t> (Gradient </a:t>
            </a:r>
            <a:r>
              <a:rPr lang="fr-FR" altLang="fr-FR" sz="1800" err="1"/>
              <a:t>Hessian</a:t>
            </a:r>
            <a:r>
              <a:rPr lang="fr-FR" altLang="fr-FR" sz="1800"/>
              <a:t> +)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altLang="fr-FR" sz="1800"/>
              <a:t> or </a:t>
            </a:r>
            <a:r>
              <a:rPr lang="fr-FR" altLang="fr-FR" sz="1800" err="1"/>
              <a:t>conjugate</a:t>
            </a:r>
            <a:r>
              <a:rPr lang="fr-FR" altLang="fr-FR" sz="1800"/>
              <a:t> gradient(Gradient </a:t>
            </a:r>
            <a:r>
              <a:rPr lang="fr-FR" altLang="fr-FR" sz="1800" err="1"/>
              <a:t>Hessian</a:t>
            </a:r>
            <a:r>
              <a:rPr lang="fr-FR" altLang="fr-FR" sz="1800"/>
              <a:t> +)</a:t>
            </a:r>
          </a:p>
        </p:txBody>
      </p:sp>
      <p:sp>
        <p:nvSpPr>
          <p:cNvPr id="66563" name="Text Box 3">
            <a:extLst>
              <a:ext uri="{FF2B5EF4-FFF2-40B4-BE49-F238E27FC236}">
                <a16:creationId xmlns:a16="http://schemas.microsoft.com/office/drawing/2014/main" id="{9C6CE75E-50A0-DD48-9870-16EB4A753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1412875"/>
            <a:ext cx="7119554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err="1">
                <a:solidFill>
                  <a:srgbClr val="333399"/>
                </a:solidFill>
              </a:rPr>
              <a:t>Methods</a:t>
            </a:r>
            <a:r>
              <a:rPr lang="fr-FR" altLang="fr-FR" sz="1800" b="0">
                <a:solidFill>
                  <a:srgbClr val="333399"/>
                </a:solidFill>
              </a:rPr>
              <a:t> </a:t>
            </a:r>
            <a:r>
              <a:rPr lang="fr-FR" altLang="fr-FR" sz="1800" b="0" err="1">
                <a:solidFill>
                  <a:srgbClr val="333399"/>
                </a:solidFill>
              </a:rPr>
              <a:t>that</a:t>
            </a:r>
            <a:r>
              <a:rPr lang="fr-FR" altLang="fr-FR" sz="1800" b="0">
                <a:solidFill>
                  <a:srgbClr val="333399"/>
                </a:solidFill>
              </a:rPr>
              <a:t> use </a:t>
            </a:r>
            <a:r>
              <a:rPr lang="fr-FR" altLang="fr-FR" sz="1800" b="0" err="1">
                <a:solidFill>
                  <a:srgbClr val="333399"/>
                </a:solidFill>
              </a:rPr>
              <a:t>several</a:t>
            </a:r>
            <a:r>
              <a:rPr lang="fr-FR" altLang="fr-FR" sz="1800" b="0">
                <a:solidFill>
                  <a:srgbClr val="333399"/>
                </a:solidFill>
              </a:rPr>
              <a:t> points: no gradient or </a:t>
            </a:r>
            <a:r>
              <a:rPr lang="fr-FR" altLang="fr-FR" sz="1800" b="0" err="1">
                <a:solidFill>
                  <a:srgbClr val="333399"/>
                </a:solidFill>
              </a:rPr>
              <a:t>Hessian</a:t>
            </a:r>
            <a:endParaRPr lang="fr-FR" altLang="fr-FR" sz="1800" b="0">
              <a:solidFill>
                <a:srgbClr val="333399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333399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* Simplex Method (</a:t>
            </a:r>
            <a:r>
              <a:rPr lang="fr-FR" altLang="fr-FR" sz="1800" err="1"/>
              <a:t>also</a:t>
            </a:r>
            <a:r>
              <a:rPr lang="fr-FR" altLang="fr-FR" sz="1800"/>
              <a:t> </a:t>
            </a:r>
            <a:r>
              <a:rPr lang="fr-FR" altLang="fr-FR" sz="1800" err="1"/>
              <a:t>called</a:t>
            </a:r>
            <a:r>
              <a:rPr lang="fr-FR" altLang="fr-FR" sz="1800"/>
              <a:t> "</a:t>
            </a:r>
            <a:r>
              <a:rPr lang="fr-FR" altLang="fr-FR" sz="1800" err="1"/>
              <a:t>Amoeba</a:t>
            </a:r>
            <a:r>
              <a:rPr lang="fr-FR" altLang="fr-FR" sz="1800"/>
              <a:t>", "</a:t>
            </a:r>
            <a:r>
              <a:rPr lang="fr-FR" altLang="fr-FR" sz="1800" err="1"/>
              <a:t>Amoeba</a:t>
            </a:r>
            <a:r>
              <a:rPr lang="fr-FR" altLang="fr-FR" sz="1800"/>
              <a:t>" in English)</a:t>
            </a:r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5073453C-D401-6A41-A162-0C19D4CBD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2852738"/>
            <a:ext cx="4708638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333399"/>
                </a:solidFill>
              </a:rPr>
              <a:t>Mixed </a:t>
            </a:r>
            <a:r>
              <a:rPr lang="fr-FR" altLang="fr-FR" sz="1800" b="0" err="1">
                <a:solidFill>
                  <a:srgbClr val="333399"/>
                </a:solidFill>
              </a:rPr>
              <a:t>methods</a:t>
            </a:r>
            <a:r>
              <a:rPr lang="fr-FR" altLang="fr-FR" sz="1800" b="0">
                <a:solidFill>
                  <a:srgbClr val="333399"/>
                </a:solidFill>
              </a:rPr>
              <a:t> (multiple 1D </a:t>
            </a:r>
            <a:r>
              <a:rPr lang="fr-FR" altLang="fr-FR" sz="1800" b="0" err="1">
                <a:solidFill>
                  <a:srgbClr val="333399"/>
                </a:solidFill>
              </a:rPr>
              <a:t>minimizations</a:t>
            </a:r>
            <a:r>
              <a:rPr lang="fr-FR" altLang="fr-FR" sz="1800" b="0">
                <a:solidFill>
                  <a:srgbClr val="333399"/>
                </a:solidFill>
              </a:rPr>
              <a:t>):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* Relaxation</a:t>
            </a:r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1FD143B0-D199-B843-B5F6-480AD05E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969000"/>
            <a:ext cx="588844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FF0000"/>
                </a:solidFill>
              </a:rPr>
              <a:t>All the </a:t>
            </a:r>
            <a:r>
              <a:rPr lang="fr-FR" altLang="fr-FR" sz="1800" err="1">
                <a:solidFill>
                  <a:srgbClr val="FF0000"/>
                </a:solidFill>
              </a:rPr>
              <a:t>methods</a:t>
            </a:r>
            <a:r>
              <a:rPr lang="fr-FR" altLang="fr-FR" sz="1800">
                <a:solidFill>
                  <a:srgbClr val="FF0000"/>
                </a:solidFill>
              </a:rPr>
              <a:t> </a:t>
            </a:r>
            <a:r>
              <a:rPr lang="fr-FR" altLang="fr-FR" sz="1800" err="1">
                <a:solidFill>
                  <a:srgbClr val="FF0000"/>
                </a:solidFill>
              </a:rPr>
              <a:t>above</a:t>
            </a:r>
            <a:r>
              <a:rPr lang="fr-FR" altLang="fr-FR" sz="1800">
                <a:solidFill>
                  <a:srgbClr val="FF0000"/>
                </a:solidFill>
              </a:rPr>
              <a:t> converge to a local minimum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1">
            <a:extLst>
              <a:ext uri="{FF2B5EF4-FFF2-40B4-BE49-F238E27FC236}">
                <a16:creationId xmlns:a16="http://schemas.microsoft.com/office/drawing/2014/main" id="{2DC219D8-13C3-0242-BE0B-0B4612B40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207963"/>
            <a:ext cx="7408862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highest and lowest point point were located.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Then you have to tighten the supervision step with some evolution rules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F3C5836D-5E94-994A-908F-C766BD9D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08050"/>
            <a:ext cx="4044950" cy="57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2707" name="Text Box 3">
            <a:extLst>
              <a:ext uri="{FF2B5EF4-FFF2-40B4-BE49-F238E27FC236}">
                <a16:creationId xmlns:a16="http://schemas.microsoft.com/office/drawing/2014/main" id="{E971AEBB-05F9-174D-8845-CAD5991F1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025" y="2297113"/>
            <a:ext cx="4114800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Reflection: one reflects the most points</a:t>
            </a:r>
            <a:br>
              <a:rPr lang="fr-FR" altLang="fr-FR" sz="1800"/>
            </a:br>
            <a:r>
              <a:rPr lang="fr-FR" altLang="fr-FR" sz="1800"/>
              <a:t>high in the opposite direction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71DD89-D1B4-DC41-B688-03FE4EA8A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3521075"/>
            <a:ext cx="24939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Reflection + expansion</a:t>
            </a: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5CA09A0E-3E95-3246-BBA1-2E41E1829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4673600"/>
            <a:ext cx="1346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Contraction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B383BDB0-7F2F-844F-B710-EC4D5AB04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5824538"/>
            <a:ext cx="21447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multiple contraction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ZoneTexte 1">
            <a:extLst>
              <a:ext uri="{FF2B5EF4-FFF2-40B4-BE49-F238E27FC236}">
                <a16:creationId xmlns:a16="http://schemas.microsoft.com/office/drawing/2014/main" id="{B656F248-C969-F94B-B4FD-2243C237A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33375"/>
            <a:ext cx="80200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altLang="fr-FR">
                <a:solidFill>
                  <a:schemeClr val="tx1"/>
                </a:solidFill>
              </a:rPr>
              <a:t>Examples :</a:t>
            </a:r>
          </a:p>
          <a:p>
            <a:endParaRPr lang="fr-FR" altLang="fr-FR">
              <a:solidFill>
                <a:schemeClr val="tx1"/>
              </a:solidFill>
            </a:endParaRPr>
          </a:p>
          <a:p>
            <a:r>
              <a:rPr lang="fr-FR" altLang="fr-FR">
                <a:solidFill>
                  <a:schemeClr val="tx1"/>
                </a:solidFill>
              </a:rPr>
              <a:t>Finding the optimal size of a rectangular garden with a given perimeter</a:t>
            </a:r>
          </a:p>
          <a:p>
            <a:endParaRPr lang="fr-FR" altLang="fr-FR">
              <a:solidFill>
                <a:schemeClr val="tx1"/>
              </a:solidFill>
            </a:endParaRPr>
          </a:p>
          <a:p>
            <a:r>
              <a:rPr lang="fr-FR" altLang="fr-FR">
                <a:solidFill>
                  <a:schemeClr val="tx1"/>
                </a:solidFill>
              </a:rPr>
              <a:t>Finding the cylinder with the smallest surface , with constant volume to</a:t>
            </a:r>
          </a:p>
          <a:p>
            <a:r>
              <a:rPr lang="fr-FR" altLang="fr-FR">
                <a:solidFill>
                  <a:schemeClr val="tx1"/>
                </a:solidFill>
              </a:rPr>
              <a:t>Minimize cost.</a:t>
            </a: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</p:txBody>
      </p:sp>
      <p:pic>
        <p:nvPicPr>
          <p:cNvPr id="19458" name="Image 2">
            <a:extLst>
              <a:ext uri="{FF2B5EF4-FFF2-40B4-BE49-F238E27FC236}">
                <a16:creationId xmlns:a16="http://schemas.microsoft.com/office/drawing/2014/main" id="{EE08B7C8-977F-4F4A-8C78-FC5395AA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87563"/>
            <a:ext cx="29337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Image 3">
            <a:extLst>
              <a:ext uri="{FF2B5EF4-FFF2-40B4-BE49-F238E27FC236}">
                <a16:creationId xmlns:a16="http://schemas.microsoft.com/office/drawing/2014/main" id="{BC0631DB-4826-0E43-AD50-A8AD6266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492375"/>
            <a:ext cx="34004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Image 4">
            <a:extLst>
              <a:ext uri="{FF2B5EF4-FFF2-40B4-BE49-F238E27FC236}">
                <a16:creationId xmlns:a16="http://schemas.microsoft.com/office/drawing/2014/main" id="{EA40AC73-849B-0C44-8B34-44BFA403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0"/>
          <a:stretch>
            <a:fillRect/>
          </a:stretch>
        </p:blipFill>
        <p:spPr bwMode="auto">
          <a:xfrm>
            <a:off x="450850" y="4648200"/>
            <a:ext cx="4449763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ext Box 1">
            <a:extLst>
              <a:ext uri="{FF2B5EF4-FFF2-40B4-BE49-F238E27FC236}">
                <a16:creationId xmlns:a16="http://schemas.microsoft.com/office/drawing/2014/main" id="{AFEDFECE-17A6-3848-A707-A6BA2F908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207963"/>
            <a:ext cx="3140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333399"/>
                </a:solidFill>
              </a:rPr>
              <a:t>Mixed </a:t>
            </a:r>
            <a:r>
              <a:rPr lang="fr-FR" altLang="fr-FR" sz="1800" b="0" err="1">
                <a:solidFill>
                  <a:srgbClr val="333399"/>
                </a:solidFill>
              </a:rPr>
              <a:t>methods</a:t>
            </a:r>
            <a:r>
              <a:rPr lang="fr-FR" altLang="fr-FR" sz="1800" b="0">
                <a:solidFill>
                  <a:srgbClr val="333399"/>
                </a:solidFill>
              </a:rPr>
              <a:t>: Relaxation</a:t>
            </a:r>
          </a:p>
        </p:txBody>
      </p:sp>
      <p:sp>
        <p:nvSpPr>
          <p:cNvPr id="76802" name="Text Box 2">
            <a:extLst>
              <a:ext uri="{FF2B5EF4-FFF2-40B4-BE49-F238E27FC236}">
                <a16:creationId xmlns:a16="http://schemas.microsoft.com/office/drawing/2014/main" id="{63B7A048-8142-F447-AD37-FD12EDFB2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928688"/>
            <a:ext cx="7363211" cy="258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</a:t>
            </a:r>
            <a:r>
              <a:rPr lang="fr-FR" altLang="fr-FR" sz="1800" err="1"/>
              <a:t>space</a:t>
            </a:r>
            <a:r>
              <a:rPr lang="fr-FR" altLang="fr-FR" sz="1800"/>
              <a:t> in </a:t>
            </a:r>
            <a:r>
              <a:rPr lang="fr-FR" altLang="fr-FR" sz="1800" err="1"/>
              <a:t>which</a:t>
            </a:r>
            <a:r>
              <a:rPr lang="fr-FR" altLang="fr-FR" sz="1800"/>
              <a:t> </a:t>
            </a: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operate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orthonormal</a:t>
            </a:r>
            <a:r>
              <a:rPr lang="fr-FR" altLang="fr-FR" sz="1800"/>
              <a:t> </a:t>
            </a:r>
            <a:r>
              <a:rPr lang="fr-FR" altLang="fr-FR" sz="1800" b="0"/>
              <a:t>{e</a:t>
            </a:r>
            <a:r>
              <a:rPr lang="fr-FR" altLang="fr-FR" sz="1800" b="0" baseline="-25000"/>
              <a:t>1</a:t>
            </a:r>
            <a:r>
              <a:rPr lang="fr-FR" altLang="fr-FR" sz="1800" b="0"/>
              <a:t>... </a:t>
            </a:r>
            <a:r>
              <a:rPr lang="fr-FR" altLang="fr-FR" sz="1800" b="0" err="1"/>
              <a:t>e</a:t>
            </a:r>
            <a:r>
              <a:rPr lang="fr-FR" altLang="fr-FR" sz="1800" b="0" baseline="-25000" err="1"/>
              <a:t>not</a:t>
            </a:r>
            <a:r>
              <a:rPr lang="fr-FR" altLang="fr-FR" sz="1800" b="0"/>
              <a:t>}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</a:pPr>
            <a:r>
              <a:rPr lang="fr-FR" altLang="fr-FR" sz="1800"/>
              <a:t>The </a:t>
            </a:r>
            <a:r>
              <a:rPr lang="fr-FR" altLang="fr-FR" sz="1800" err="1"/>
              <a:t>idea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to break down a </a:t>
            </a:r>
            <a:r>
              <a:rPr lang="fr-FR" altLang="fr-FR" sz="1800" err="1"/>
              <a:t>problem</a:t>
            </a:r>
            <a:r>
              <a:rPr lang="fr-FR" altLang="fr-FR" sz="1800"/>
              <a:t> </a:t>
            </a:r>
            <a:r>
              <a:rPr lang="fr-FR" altLang="fr-FR" sz="1800" b="0">
                <a:solidFill>
                  <a:srgbClr val="333399"/>
                </a:solidFill>
              </a:rPr>
              <a:t>N-</a:t>
            </a:r>
            <a:r>
              <a:rPr lang="fr-FR" altLang="fr-FR" sz="1800" b="0" err="1">
                <a:solidFill>
                  <a:srgbClr val="333399"/>
                </a:solidFill>
              </a:rPr>
              <a:t>dimensional</a:t>
            </a:r>
            <a:r>
              <a:rPr lang="fr-FR" altLang="fr-FR" sz="1800" b="0">
                <a:solidFill>
                  <a:srgbClr val="333399"/>
                </a:solidFill>
              </a:rPr>
              <a:t> </a:t>
            </a:r>
            <a:r>
              <a:rPr lang="fr-FR" altLang="fr-FR" sz="1800" b="0" err="1">
                <a:solidFill>
                  <a:srgbClr val="333399"/>
                </a:solidFill>
              </a:rPr>
              <a:t>minimization</a:t>
            </a:r>
            <a:r>
              <a:rPr lang="fr-FR" altLang="fr-FR" sz="1800" b="0">
                <a:solidFill>
                  <a:srgbClr val="333399"/>
                </a:solidFill>
              </a:rPr>
              <a:t> in </a:t>
            </a:r>
            <a:br>
              <a:rPr lang="fr-FR" altLang="fr-FR" sz="1800" b="0">
                <a:solidFill>
                  <a:srgbClr val="333399"/>
                </a:solidFill>
              </a:rPr>
            </a:br>
            <a:r>
              <a:rPr lang="fr-FR" altLang="fr-FR" sz="1800" b="0">
                <a:solidFill>
                  <a:srgbClr val="333399"/>
                </a:solidFill>
              </a:rPr>
              <a:t>N </a:t>
            </a:r>
            <a:r>
              <a:rPr lang="fr-FR" altLang="fr-FR" sz="1800" b="0" err="1">
                <a:solidFill>
                  <a:srgbClr val="333399"/>
                </a:solidFill>
              </a:rPr>
              <a:t>problems</a:t>
            </a:r>
            <a:r>
              <a:rPr lang="fr-FR" altLang="fr-FR" sz="1800" b="0">
                <a:solidFill>
                  <a:srgbClr val="333399"/>
                </a:solidFill>
              </a:rPr>
              <a:t> 1D</a:t>
            </a: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</a:t>
            </a:r>
            <a:r>
              <a:rPr lang="fr-FR" altLang="fr-FR" sz="1800" err="1"/>
              <a:t>idea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to cycle </a:t>
            </a:r>
            <a:r>
              <a:rPr lang="fr-FR" altLang="fr-FR" sz="1800" err="1"/>
              <a:t>through</a:t>
            </a:r>
            <a:r>
              <a:rPr lang="fr-FR" altLang="fr-FR" sz="1800"/>
              <a:t> dimensions. On </a:t>
            </a:r>
            <a:r>
              <a:rPr lang="fr-FR" altLang="fr-FR" sz="1800" err="1"/>
              <a:t>each</a:t>
            </a:r>
            <a:br>
              <a:rPr lang="fr-FR" altLang="fr-FR" sz="1800"/>
            </a:br>
            <a:r>
              <a:rPr lang="fr-FR" altLang="fr-FR" sz="1800"/>
              <a:t>dimension </a:t>
            </a: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perform</a:t>
            </a:r>
            <a:r>
              <a:rPr lang="fr-FR" altLang="fr-FR" sz="1800"/>
              <a:t> 1D </a:t>
            </a:r>
            <a:r>
              <a:rPr lang="fr-FR" altLang="fr-FR" sz="1800" err="1"/>
              <a:t>minimization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333399"/>
              </a:solidFill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47A925E7-58FE-9648-BADF-FE5E8B974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3448050"/>
            <a:ext cx="7863348" cy="231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1- Select an axis in </a:t>
            </a:r>
            <a:r>
              <a:rPr lang="fr-FR" altLang="fr-FR" sz="1800" b="0"/>
              <a:t>{e</a:t>
            </a:r>
            <a:r>
              <a:rPr lang="fr-FR" altLang="fr-FR" sz="1800" b="0" baseline="-25000"/>
              <a:t>1</a:t>
            </a:r>
            <a:r>
              <a:rPr lang="fr-FR" altLang="fr-FR" sz="1800" b="0"/>
              <a:t>... </a:t>
            </a:r>
            <a:r>
              <a:rPr lang="fr-FR" altLang="fr-FR" sz="1800" b="0" err="1"/>
              <a:t>e</a:t>
            </a:r>
            <a:r>
              <a:rPr lang="fr-FR" altLang="fr-FR" sz="1800" b="0" baseline="-25000" err="1"/>
              <a:t>not</a:t>
            </a:r>
            <a:r>
              <a:rPr lang="fr-FR" altLang="fr-FR" sz="1800" b="0"/>
              <a:t>} , </a:t>
            </a:r>
            <a:r>
              <a:rPr lang="fr-FR" altLang="fr-FR" sz="1800" err="1"/>
              <a:t>beginning</a:t>
            </a:r>
            <a:r>
              <a:rPr lang="fr-FR" altLang="fr-FR" sz="1800"/>
              <a:t> </a:t>
            </a:r>
            <a:r>
              <a:rPr lang="fr-FR" altLang="fr-FR" sz="1800" err="1"/>
              <a:t>with</a:t>
            </a:r>
            <a:r>
              <a:rPr lang="fr-FR" altLang="fr-FR" sz="1800"/>
              <a:t> </a:t>
            </a:r>
            <a:r>
              <a:rPr lang="fr-FR" altLang="fr-FR" sz="1800" b="0"/>
              <a:t>e</a:t>
            </a:r>
            <a:r>
              <a:rPr lang="fr-FR" altLang="fr-FR" sz="1800" b="0" baseline="-25000"/>
              <a:t>1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2- </a:t>
            </a:r>
            <a:r>
              <a:rPr lang="fr-FR" altLang="fr-FR" sz="1800" err="1"/>
              <a:t>Minimize</a:t>
            </a:r>
            <a:r>
              <a:rPr lang="fr-FR" altLang="fr-FR" sz="1800"/>
              <a:t> </a:t>
            </a:r>
            <a:r>
              <a:rPr lang="fr-FR" altLang="fr-FR" sz="1800" err="1"/>
              <a:t>function</a:t>
            </a:r>
            <a:r>
              <a:rPr lang="fr-FR" altLang="fr-FR" sz="1800"/>
              <a:t> </a:t>
            </a:r>
            <a:r>
              <a:rPr lang="fr-FR" altLang="fr-FR" sz="1800" err="1"/>
              <a:t>along</a:t>
            </a:r>
            <a:r>
              <a:rPr lang="fr-FR" altLang="fr-FR" sz="1800"/>
              <a:t> </a:t>
            </a:r>
            <a:r>
              <a:rPr lang="fr-FR" altLang="fr-FR" sz="1800" err="1"/>
              <a:t>this</a:t>
            </a:r>
            <a:r>
              <a:rPr lang="fr-FR" altLang="fr-FR" sz="1800"/>
              <a:t> axis (</a:t>
            </a:r>
            <a:r>
              <a:rPr lang="fr-FR" altLang="fr-FR" sz="1800" err="1"/>
              <a:t>any</a:t>
            </a:r>
            <a:r>
              <a:rPr lang="fr-FR" altLang="fr-FR" sz="1800"/>
              <a:t> </a:t>
            </a:r>
            <a:r>
              <a:rPr lang="fr-FR" altLang="fr-FR" sz="1800" err="1"/>
              <a:t>method</a:t>
            </a:r>
            <a:r>
              <a:rPr lang="fr-FR" altLang="fr-FR" sz="1800"/>
              <a:t>) F (x</a:t>
            </a:r>
            <a:r>
              <a:rPr lang="fr-FR" altLang="fr-FR" sz="1800" baseline="-25000"/>
              <a:t>i</a:t>
            </a:r>
            <a:r>
              <a:rPr lang="fr-FR" altLang="fr-FR" sz="1800"/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fr-FR" altLang="fr-FR" sz="1800"/>
            </a:br>
            <a:r>
              <a:rPr lang="fr-FR" altLang="fr-FR" sz="1800"/>
              <a:t>3- If the </a:t>
            </a:r>
            <a:r>
              <a:rPr lang="fr-FR" altLang="fr-FR" sz="1800" err="1"/>
              <a:t>method</a:t>
            </a:r>
            <a:r>
              <a:rPr lang="fr-FR" altLang="fr-FR" sz="1800"/>
              <a:t> has  </a:t>
            </a:r>
            <a:r>
              <a:rPr lang="fr-FR" altLang="fr-FR" sz="1800" err="1"/>
              <a:t>converged</a:t>
            </a:r>
            <a:r>
              <a:rPr lang="fr-FR" altLang="fr-FR" sz="1800"/>
              <a:t>, </a:t>
            </a:r>
            <a:r>
              <a:rPr lang="fr-FR" altLang="fr-FR" sz="1800" err="1"/>
              <a:t>redo</a:t>
            </a:r>
            <a:r>
              <a:rPr lang="fr-FR" altLang="fr-FR" sz="1800"/>
              <a:t> </a:t>
            </a:r>
            <a:r>
              <a:rPr lang="fr-FR" altLang="fr-FR" sz="1800" err="1"/>
              <a:t>same</a:t>
            </a:r>
            <a:r>
              <a:rPr lang="fr-FR" altLang="fr-FR" sz="1800"/>
              <a:t> </a:t>
            </a:r>
            <a:r>
              <a:rPr lang="fr-FR" altLang="fr-FR" sz="1800" err="1"/>
              <a:t>operation</a:t>
            </a:r>
            <a:r>
              <a:rPr lang="fr-FR" altLang="fr-FR" sz="1800"/>
              <a:t> on the </a:t>
            </a:r>
            <a:r>
              <a:rPr lang="fr-FR" altLang="fr-FR" sz="1800" err="1"/>
              <a:t>next</a:t>
            </a:r>
            <a:r>
              <a:rPr lang="fr-FR" altLang="fr-FR" sz="1800"/>
              <a:t> axis.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br>
              <a:rPr lang="fr-FR" altLang="fr-FR" sz="1800"/>
            </a:br>
            <a:r>
              <a:rPr lang="fr-FR" altLang="fr-FR" sz="1800"/>
              <a:t>4. If all the axes have been </a:t>
            </a:r>
            <a:r>
              <a:rPr lang="fr-FR" altLang="fr-FR" sz="1800" err="1"/>
              <a:t>tested</a:t>
            </a:r>
            <a:r>
              <a:rPr lang="fr-FR" altLang="fr-FR" sz="1800"/>
              <a:t> and </a:t>
            </a:r>
            <a:r>
              <a:rPr lang="fr-FR" altLang="fr-FR" sz="1800" err="1"/>
              <a:t>that</a:t>
            </a:r>
            <a:r>
              <a:rPr lang="fr-FR" altLang="fr-FR" sz="1800"/>
              <a:t> the </a:t>
            </a:r>
            <a:r>
              <a:rPr lang="fr-FR" altLang="fr-FR" sz="1800" err="1"/>
              <a:t>method</a:t>
            </a:r>
            <a:br>
              <a:rPr lang="fr-FR" altLang="fr-FR" sz="1800"/>
            </a:br>
            <a:r>
              <a:rPr lang="fr-FR" altLang="fr-FR" sz="1800"/>
              <a:t>has not </a:t>
            </a:r>
            <a:r>
              <a:rPr lang="fr-FR" altLang="fr-FR" sz="1800" err="1"/>
              <a:t>converged</a:t>
            </a:r>
            <a:r>
              <a:rPr lang="fr-FR" altLang="fr-FR" sz="1800"/>
              <a:t> to the minimum, go back to e1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>
            <a:extLst>
              <a:ext uri="{FF2B5EF4-FFF2-40B4-BE49-F238E27FC236}">
                <a16:creationId xmlns:a16="http://schemas.microsoft.com/office/drawing/2014/main" id="{6274C7DF-4B3A-5340-AD61-6A605FAF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050"/>
            <a:ext cx="51308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8850" name="Oval 2">
            <a:extLst>
              <a:ext uri="{FF2B5EF4-FFF2-40B4-BE49-F238E27FC236}">
                <a16:creationId xmlns:a16="http://schemas.microsoft.com/office/drawing/2014/main" id="{92DA4880-84A9-234E-8522-F9215C958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4433888"/>
            <a:ext cx="215900" cy="217487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78851" name="Line 3">
            <a:extLst>
              <a:ext uri="{FF2B5EF4-FFF2-40B4-BE49-F238E27FC236}">
                <a16:creationId xmlns:a16="http://schemas.microsoft.com/office/drawing/2014/main" id="{BDBAA471-69BB-EA46-A07F-B4F162898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9250" y="4537075"/>
            <a:ext cx="5746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852" name="Line 4">
            <a:extLst>
              <a:ext uri="{FF2B5EF4-FFF2-40B4-BE49-F238E27FC236}">
                <a16:creationId xmlns:a16="http://schemas.microsoft.com/office/drawing/2014/main" id="{053A506D-0A82-B748-95A3-F878ABEBCC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5350" y="4237038"/>
            <a:ext cx="1588" cy="2921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853" name="Line 5">
            <a:extLst>
              <a:ext uri="{FF2B5EF4-FFF2-40B4-BE49-F238E27FC236}">
                <a16:creationId xmlns:a16="http://schemas.microsoft.com/office/drawing/2014/main" id="{9C1551A7-C9EA-E941-AB2A-49510CE7FE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1188" y="4248150"/>
            <a:ext cx="290512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854" name="Line 6">
            <a:extLst>
              <a:ext uri="{FF2B5EF4-FFF2-40B4-BE49-F238E27FC236}">
                <a16:creationId xmlns:a16="http://schemas.microsoft.com/office/drawing/2014/main" id="{11E80232-91F9-5C44-A625-A3C844C681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6588" y="4073525"/>
            <a:ext cx="1587" cy="14763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855" name="Line 7">
            <a:extLst>
              <a:ext uri="{FF2B5EF4-FFF2-40B4-BE49-F238E27FC236}">
                <a16:creationId xmlns:a16="http://schemas.microsoft.com/office/drawing/2014/main" id="{F0B2DD40-B22A-2144-A1E3-1121A14534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7663" y="4075113"/>
            <a:ext cx="290512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856" name="Line 8">
            <a:extLst>
              <a:ext uri="{FF2B5EF4-FFF2-40B4-BE49-F238E27FC236}">
                <a16:creationId xmlns:a16="http://schemas.microsoft.com/office/drawing/2014/main" id="{EA943C38-F450-6147-9317-6392521B10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9250" y="3930650"/>
            <a:ext cx="1588" cy="14605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857" name="Line 9">
            <a:extLst>
              <a:ext uri="{FF2B5EF4-FFF2-40B4-BE49-F238E27FC236}">
                <a16:creationId xmlns:a16="http://schemas.microsoft.com/office/drawing/2014/main" id="{CC3D7377-E2CD-0243-83A7-C4F3D9E737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8738" y="3932238"/>
            <a:ext cx="292100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858" name="Line 10">
            <a:extLst>
              <a:ext uri="{FF2B5EF4-FFF2-40B4-BE49-F238E27FC236}">
                <a16:creationId xmlns:a16="http://schemas.microsoft.com/office/drawing/2014/main" id="{B3FE5EEA-A6DE-314D-8930-4F5000F2E3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0325" y="3786188"/>
            <a:ext cx="1588" cy="14763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859" name="Line 11">
            <a:extLst>
              <a:ext uri="{FF2B5EF4-FFF2-40B4-BE49-F238E27FC236}">
                <a16:creationId xmlns:a16="http://schemas.microsoft.com/office/drawing/2014/main" id="{EDC77F93-2FE1-9B49-8797-59526D2F30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1400" y="3787775"/>
            <a:ext cx="290513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860" name="Text Box 12">
            <a:extLst>
              <a:ext uri="{FF2B5EF4-FFF2-40B4-BE49-F238E27FC236}">
                <a16:creationId xmlns:a16="http://schemas.microsoft.com/office/drawing/2014/main" id="{03A61663-867D-5543-B0CF-56D7BE47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270000"/>
            <a:ext cx="384651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 2D: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1- Get into the axis </a:t>
            </a:r>
            <a:r>
              <a:rPr lang="fr-FR" altLang="fr-FR" sz="1800" b="0"/>
              <a:t>X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2- minimize along </a:t>
            </a:r>
            <a:r>
              <a:rPr lang="fr-FR" altLang="fr-FR" sz="1800" b="0"/>
              <a:t>X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3. Stand on the axis </a:t>
            </a:r>
            <a:r>
              <a:rPr lang="fr-FR" altLang="fr-FR" sz="1800" b="0"/>
              <a:t>Y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4 minimize along </a:t>
            </a:r>
            <a:r>
              <a:rPr lang="fr-FR" altLang="fr-FR" sz="1800" b="0"/>
              <a:t>Y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5- Start in 1</a:t>
            </a:r>
            <a:br>
              <a:rPr lang="fr-FR" altLang="fr-FR" sz="1800"/>
            </a:br>
            <a:r>
              <a:rPr lang="fr-FR" altLang="fr-FR" sz="1800"/>
              <a:t>if we have not reached the minimum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1">
            <a:extLst>
              <a:ext uri="{FF2B5EF4-FFF2-40B4-BE49-F238E27FC236}">
                <a16:creationId xmlns:a16="http://schemas.microsoft.com/office/drawing/2014/main" id="{FE6A4032-922C-AE42-8BDC-1CFA260F1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784225"/>
            <a:ext cx="6276375" cy="2033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When</a:t>
            </a:r>
            <a:r>
              <a:rPr lang="fr-FR" altLang="fr-FR" sz="1800"/>
              <a:t> </a:t>
            </a: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develop</a:t>
            </a:r>
            <a:r>
              <a:rPr lang="fr-FR" altLang="fr-FR" sz="1800"/>
              <a:t> </a:t>
            </a:r>
            <a:r>
              <a:rPr lang="fr-FR" altLang="fr-FR" sz="1800" b="0"/>
              <a:t>P</a:t>
            </a:r>
            <a:r>
              <a:rPr lang="fr-FR" altLang="fr-FR" sz="1800"/>
              <a:t> : </a:t>
            </a:r>
            <a:r>
              <a:rPr lang="fr-FR" altLang="fr-FR" sz="1800" b="0"/>
              <a:t>P = (p</a:t>
            </a:r>
            <a:r>
              <a:rPr lang="fr-FR" altLang="fr-FR" sz="1800" b="0" baseline="-25000"/>
              <a:t>1</a:t>
            </a:r>
            <a:r>
              <a:rPr lang="fr-FR" altLang="fr-FR" sz="1800" b="0"/>
              <a:t>..., </a:t>
            </a:r>
            <a:r>
              <a:rPr lang="fr-FR" altLang="fr-FR" sz="1800" b="0" err="1"/>
              <a:t>p</a:t>
            </a:r>
            <a:r>
              <a:rPr lang="fr-FR" altLang="fr-FR" sz="1800" b="0" baseline="-25000" err="1"/>
              <a:t>not</a:t>
            </a:r>
            <a:r>
              <a:rPr lang="fr-FR" altLang="fr-FR" sz="1800" b="0"/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 </a:t>
            </a:r>
            <a:r>
              <a:rPr lang="fr-FR" altLang="fr-FR" sz="1800" err="1"/>
              <a:t>minimizes</a:t>
            </a:r>
            <a:r>
              <a:rPr lang="fr-FR" altLang="fr-FR" sz="1800"/>
              <a:t> the </a:t>
            </a:r>
            <a:r>
              <a:rPr lang="fr-FR" altLang="fr-FR" sz="1800" err="1"/>
              <a:t>function</a:t>
            </a:r>
            <a:r>
              <a:rPr lang="fr-FR" altLang="fr-FR" sz="1800"/>
              <a:t> </a:t>
            </a:r>
            <a:r>
              <a:rPr lang="fr-FR" altLang="fr-FR" sz="1800" b="0"/>
              <a:t>G (x) = F [(p1, ..., p</a:t>
            </a:r>
            <a:r>
              <a:rPr lang="fr-FR" altLang="fr-FR" sz="1800" b="0" baseline="-25000"/>
              <a:t>i</a:t>
            </a:r>
            <a:r>
              <a:rPr lang="fr-FR" altLang="fr-FR" sz="1800" b="0"/>
              <a:t>+ X, </a:t>
            </a:r>
            <a:r>
              <a:rPr lang="fr-FR" altLang="fr-FR" sz="1800" b="0" err="1"/>
              <a:t>ip</a:t>
            </a:r>
            <a:r>
              <a:rPr lang="fr-FR" altLang="fr-FR" sz="1800" b="0"/>
              <a:t> ...</a:t>
            </a:r>
            <a:r>
              <a:rPr lang="fr-FR" altLang="fr-FR" sz="1800" b="0" baseline="-25000"/>
              <a:t>not</a:t>
            </a:r>
            <a:r>
              <a:rPr lang="fr-FR" altLang="fr-FR" sz="1800" b="0"/>
              <a:t> )]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err="1"/>
              <a:t>Only</a:t>
            </a:r>
            <a:r>
              <a:rPr lang="fr-FR" altLang="fr-FR" sz="1800" b="0"/>
              <a:t> </a:t>
            </a:r>
            <a:r>
              <a:rPr lang="fr-FR" altLang="fr-FR" sz="1800" b="0" err="1"/>
              <a:t>i</a:t>
            </a:r>
            <a:r>
              <a:rPr lang="fr-FR" altLang="fr-FR" sz="1800" b="0" baseline="30000" err="1"/>
              <a:t>th</a:t>
            </a:r>
            <a:r>
              <a:rPr lang="fr-FR" altLang="fr-FR" sz="1800" b="0" baseline="30000"/>
              <a:t> </a:t>
            </a:r>
            <a:r>
              <a:rPr lang="fr-FR" altLang="fr-FR" sz="1800" b="0"/>
              <a:t>  variable </a:t>
            </a:r>
            <a:r>
              <a:rPr lang="fr-FR" altLang="fr-FR" sz="1800" b="0" err="1"/>
              <a:t>is</a:t>
            </a:r>
            <a:r>
              <a:rPr lang="fr-FR" altLang="fr-FR" sz="1800" b="0"/>
              <a:t> </a:t>
            </a:r>
            <a:r>
              <a:rPr lang="fr-FR" altLang="fr-FR" sz="1800" b="0" err="1"/>
              <a:t>evolving</a:t>
            </a:r>
            <a:r>
              <a:rPr lang="fr-FR" altLang="fr-FR" sz="1800" b="0"/>
              <a:t> </a:t>
            </a:r>
            <a:r>
              <a:rPr lang="fr-FR" altLang="fr-FR" sz="1800" b="0" err="1"/>
              <a:t>while</a:t>
            </a:r>
            <a:r>
              <a:rPr lang="fr-FR" altLang="fr-FR" sz="1800" b="0"/>
              <a:t> p</a:t>
            </a:r>
            <a:r>
              <a:rPr lang="fr-FR" altLang="fr-FR" sz="1800" b="0" baseline="-25000"/>
              <a:t>1</a:t>
            </a:r>
            <a:r>
              <a:rPr lang="fr-FR" altLang="fr-FR" sz="1800" b="0"/>
              <a:t>..., </a:t>
            </a:r>
            <a:r>
              <a:rPr lang="fr-FR" altLang="fr-FR" sz="1800" b="0" err="1"/>
              <a:t>p</a:t>
            </a:r>
            <a:r>
              <a:rPr lang="fr-FR" altLang="fr-FR" sz="1800" b="0" baseline="-25000" err="1"/>
              <a:t>not</a:t>
            </a:r>
            <a:r>
              <a:rPr lang="fr-FR" altLang="fr-FR" sz="1800" b="0"/>
              <a:t> are </a:t>
            </a:r>
            <a:r>
              <a:rPr lang="fr-FR" altLang="fr-FR" sz="1800" b="0" err="1"/>
              <a:t>fixed</a:t>
            </a:r>
            <a:r>
              <a:rPr lang="fr-FR" altLang="fr-FR" sz="1800" b="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So G (x) </a:t>
            </a:r>
            <a:r>
              <a:rPr lang="fr-FR" altLang="fr-FR" sz="1800" b="0" err="1"/>
              <a:t>is</a:t>
            </a:r>
            <a:r>
              <a:rPr lang="fr-FR" altLang="fr-FR" sz="1800" b="0"/>
              <a:t> a </a:t>
            </a:r>
            <a:r>
              <a:rPr lang="fr-FR" altLang="fr-FR" sz="1800" b="0" err="1"/>
              <a:t>function</a:t>
            </a:r>
            <a:r>
              <a:rPr lang="fr-FR" altLang="fr-FR" sz="1800" b="0"/>
              <a:t>  of one single variable.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</p:txBody>
      </p:sp>
      <p:sp>
        <p:nvSpPr>
          <p:cNvPr id="80898" name="Text Box 2">
            <a:extLst>
              <a:ext uri="{FF2B5EF4-FFF2-40B4-BE49-F238E27FC236}">
                <a16:creationId xmlns:a16="http://schemas.microsoft.com/office/drawing/2014/main" id="{5049958D-33D9-1747-A967-E70C49291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63500"/>
            <a:ext cx="5770562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400">
                <a:solidFill>
                  <a:srgbClr val="333399"/>
                </a:solidFill>
              </a:rPr>
              <a:t>Note: "minimize along the axis </a:t>
            </a:r>
            <a:r>
              <a:rPr lang="fr-FR" altLang="fr-FR" sz="2400" b="0">
                <a:solidFill>
                  <a:srgbClr val="333399"/>
                </a:solidFill>
              </a:rPr>
              <a:t>e</a:t>
            </a:r>
            <a:r>
              <a:rPr lang="fr-FR" altLang="fr-FR" sz="2400" b="0" baseline="-25000">
                <a:solidFill>
                  <a:srgbClr val="333399"/>
                </a:solidFill>
              </a:rPr>
              <a:t>i </a:t>
            </a:r>
            <a:r>
              <a:rPr lang="fr-FR" altLang="fr-FR" sz="2400">
                <a:solidFill>
                  <a:srgbClr val="333399"/>
                </a:solidFill>
              </a:rPr>
              <a:t>"means</a:t>
            </a:r>
            <a:r>
              <a:rPr lang="fr-FR" altLang="fr-FR" sz="1800"/>
              <a:t> </a:t>
            </a:r>
            <a:r>
              <a:rPr lang="fr-FR" altLang="fr-FR" sz="1800" b="0"/>
              <a:t> </a:t>
            </a:r>
          </a:p>
        </p:txBody>
      </p:sp>
      <p:sp>
        <p:nvSpPr>
          <p:cNvPr id="80899" name="Text Box 3">
            <a:extLst>
              <a:ext uri="{FF2B5EF4-FFF2-40B4-BE49-F238E27FC236}">
                <a16:creationId xmlns:a16="http://schemas.microsoft.com/office/drawing/2014/main" id="{C823BB4E-401C-EA4C-8D06-8B80FF6D3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232150"/>
            <a:ext cx="6922899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To </a:t>
            </a:r>
            <a:r>
              <a:rPr lang="en-US" altLang="fr-FR" sz="1800" dirty="0"/>
              <a:t>conduct</a:t>
            </a:r>
            <a:r>
              <a:rPr lang="fr-FR" altLang="fr-FR" sz="1800" dirty="0"/>
              <a:t> the </a:t>
            </a:r>
            <a:r>
              <a:rPr lang="fr-FR" altLang="fr-FR" sz="1800" dirty="0" err="1"/>
              <a:t>minimization</a:t>
            </a:r>
            <a:r>
              <a:rPr lang="fr-FR" altLang="fr-FR" sz="1800" dirty="0"/>
              <a:t> of G (x) one </a:t>
            </a:r>
            <a:r>
              <a:rPr lang="fr-FR" altLang="fr-FR" sz="1800" dirty="0" err="1"/>
              <a:t>can</a:t>
            </a:r>
            <a:r>
              <a:rPr lang="fr-FR" altLang="fr-FR" sz="1800" dirty="0"/>
              <a:t> use </a:t>
            </a:r>
            <a:r>
              <a:rPr lang="fr-FR" altLang="fr-FR" sz="1800" dirty="0" err="1"/>
              <a:t>any</a:t>
            </a:r>
            <a:r>
              <a:rPr lang="fr-FR" altLang="fr-FR" sz="1800" dirty="0"/>
              <a:t> </a:t>
            </a:r>
            <a:r>
              <a:rPr lang="fr-FR" altLang="fr-FR" sz="1800" dirty="0" err="1"/>
              <a:t>method</a:t>
            </a:r>
            <a:br>
              <a:rPr lang="fr-FR" altLang="fr-FR" sz="1800" dirty="0"/>
            </a:br>
            <a:r>
              <a:rPr lang="fr-FR" altLang="fr-FR" sz="1800" dirty="0" err="1"/>
              <a:t>already</a:t>
            </a:r>
            <a:r>
              <a:rPr lang="fr-FR" altLang="fr-FR" sz="1800" dirty="0"/>
              <a:t> </a:t>
            </a:r>
            <a:r>
              <a:rPr lang="fr-FR" altLang="fr-FR" sz="1800" dirty="0" err="1"/>
              <a:t>seen</a:t>
            </a:r>
            <a:r>
              <a:rPr lang="fr-FR" altLang="fr-FR" sz="1800" dirty="0"/>
              <a:t> in 1D.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 Box 1">
            <a:extLst>
              <a:ext uri="{FF2B5EF4-FFF2-40B4-BE49-F238E27FC236}">
                <a16:creationId xmlns:a16="http://schemas.microsoft.com/office/drawing/2014/main" id="{1991EBA7-6507-BE43-8895-8EEAC13E9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" y="65088"/>
            <a:ext cx="521326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dirty="0">
                <a:solidFill>
                  <a:srgbClr val="333399"/>
                </a:solidFill>
              </a:rPr>
              <a:t>GRADIENT DESCENT (</a:t>
            </a:r>
            <a:r>
              <a:rPr lang="fr-FR" altLang="fr-FR" sz="1800" b="0" dirty="0" err="1">
                <a:solidFill>
                  <a:srgbClr val="333399"/>
                </a:solidFill>
              </a:rPr>
              <a:t>also</a:t>
            </a:r>
            <a:r>
              <a:rPr lang="fr-FR" altLang="fr-FR" sz="1800" b="0" dirty="0">
                <a:solidFill>
                  <a:srgbClr val="333399"/>
                </a:solidFill>
              </a:rPr>
              <a:t> </a:t>
            </a:r>
            <a:r>
              <a:rPr lang="fr-FR" altLang="fr-FR" sz="1800" b="0" dirty="0" err="1">
                <a:solidFill>
                  <a:srgbClr val="333399"/>
                </a:solidFill>
              </a:rPr>
              <a:t>Steepest</a:t>
            </a:r>
            <a:r>
              <a:rPr lang="fr-FR" altLang="fr-FR" sz="1800" b="0" dirty="0">
                <a:solidFill>
                  <a:srgbClr val="333399"/>
                </a:solidFill>
              </a:rPr>
              <a:t> </a:t>
            </a:r>
            <a:r>
              <a:rPr lang="fr-FR" altLang="fr-FR" sz="1800" b="0" dirty="0" err="1">
                <a:solidFill>
                  <a:srgbClr val="333399"/>
                </a:solidFill>
              </a:rPr>
              <a:t>Descent</a:t>
            </a:r>
            <a:r>
              <a:rPr lang="fr-FR" altLang="fr-FR" sz="1800" b="0" dirty="0">
                <a:solidFill>
                  <a:srgbClr val="333399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>
                <a:solidFill>
                  <a:srgbClr val="333399"/>
                </a:solidFill>
              </a:rPr>
              <a:t> the </a:t>
            </a:r>
            <a:r>
              <a:rPr lang="fr-FR" altLang="fr-FR" sz="1800" dirty="0" err="1">
                <a:solidFill>
                  <a:srgbClr val="333399"/>
                </a:solidFill>
              </a:rPr>
              <a:t>known</a:t>
            </a:r>
            <a:r>
              <a:rPr lang="fr-FR" altLang="fr-FR" sz="1800" dirty="0">
                <a:solidFill>
                  <a:srgbClr val="333399"/>
                </a:solidFill>
              </a:rPr>
              <a:t> gradient. </a:t>
            </a:r>
            <a:r>
              <a:rPr lang="fr-FR" altLang="fr-FR" sz="1800" dirty="0" err="1">
                <a:solidFill>
                  <a:srgbClr val="333399"/>
                </a:solidFill>
              </a:rPr>
              <a:t>Same</a:t>
            </a:r>
            <a:r>
              <a:rPr lang="fr-FR" altLang="fr-FR" sz="1800" dirty="0">
                <a:solidFill>
                  <a:srgbClr val="333399"/>
                </a:solidFill>
              </a:rPr>
              <a:t> </a:t>
            </a:r>
            <a:r>
              <a:rPr lang="fr-FR" altLang="fr-FR" sz="1800" dirty="0" err="1">
                <a:solidFill>
                  <a:srgbClr val="333399"/>
                </a:solidFill>
              </a:rPr>
              <a:t>method</a:t>
            </a:r>
            <a:r>
              <a:rPr lang="fr-FR" altLang="fr-FR" sz="1800" dirty="0">
                <a:solidFill>
                  <a:srgbClr val="333399"/>
                </a:solidFill>
              </a:rPr>
              <a:t> as 1D</a:t>
            </a:r>
          </a:p>
        </p:txBody>
      </p:sp>
      <p:sp>
        <p:nvSpPr>
          <p:cNvPr id="82946" name="Text Box 2">
            <a:extLst>
              <a:ext uri="{FF2B5EF4-FFF2-40B4-BE49-F238E27FC236}">
                <a16:creationId xmlns:a16="http://schemas.microsoft.com/office/drawing/2014/main" id="{7B50D2C2-6C4E-1F40-91E6-411DACA7D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712788"/>
            <a:ext cx="7148512" cy="194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We know F and F (X)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X is multidimensional X = (x</a:t>
            </a:r>
            <a:r>
              <a:rPr lang="en-US" altLang="fr-FR" sz="1800" baseline="-25000" dirty="0"/>
              <a:t>1 </a:t>
            </a:r>
            <a:r>
              <a:rPr lang="en-US" altLang="fr-FR" sz="1800" dirty="0"/>
              <a:t>, ..., </a:t>
            </a:r>
            <a:r>
              <a:rPr lang="en-US" altLang="fr-FR" sz="1800" dirty="0" err="1"/>
              <a:t>x</a:t>
            </a:r>
            <a:r>
              <a:rPr lang="en-US" altLang="fr-FR" sz="1800" baseline="-25000" dirty="0" err="1"/>
              <a:t>not</a:t>
            </a:r>
            <a:r>
              <a:rPr lang="en-US" altLang="fr-FR" sz="1800" dirty="0"/>
              <a:t>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Starting from a starting point X</a:t>
            </a:r>
            <a:r>
              <a:rPr lang="en-US" altLang="fr-FR" sz="1800" baseline="-25000" dirty="0"/>
              <a:t>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baseline="-250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Is calculated following 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16E5E2B6-CCF1-444D-8103-143ECC822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3371850"/>
            <a:ext cx="5715000" cy="21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 err="1"/>
              <a:t>where</a:t>
            </a:r>
            <a:r>
              <a:rPr lang="fr-FR" altLang="fr-FR" sz="1800" dirty="0"/>
              <a:t> </a:t>
            </a:r>
            <a:r>
              <a:rPr lang="fr-FR" altLang="fr-FR" sz="1800" dirty="0" err="1"/>
              <a:t>g</a:t>
            </a:r>
            <a:r>
              <a:rPr lang="fr-FR" altLang="fr-FR" sz="1800" baseline="-25000" dirty="0" err="1"/>
              <a:t>k</a:t>
            </a:r>
            <a:r>
              <a:rPr lang="fr-FR" altLang="fr-FR" sz="1800" dirty="0"/>
              <a:t> </a:t>
            </a:r>
            <a:r>
              <a:rPr lang="fr-FR" altLang="fr-FR" sz="1800" dirty="0" err="1"/>
              <a:t>is</a:t>
            </a:r>
            <a:r>
              <a:rPr lang="fr-FR" altLang="fr-FR" sz="1800" dirty="0"/>
              <a:t> the direction of </a:t>
            </a:r>
            <a:r>
              <a:rPr lang="fr-FR" altLang="fr-FR" sz="1800" dirty="0" err="1"/>
              <a:t>descent</a:t>
            </a:r>
            <a:r>
              <a:rPr lang="fr-FR" altLang="fr-FR" sz="1800" dirty="0"/>
              <a:t> </a:t>
            </a:r>
            <a:r>
              <a:rPr lang="fr-FR" altLang="fr-FR" sz="1800" dirty="0" err="1"/>
              <a:t>and</a:t>
            </a:r>
            <a:r>
              <a:rPr lang="fr-FR" altLang="fr-FR" sz="1800" baseline="-25000" dirty="0" err="1"/>
              <a:t>k</a:t>
            </a:r>
            <a:r>
              <a:rPr lang="fr-FR" altLang="fr-FR" sz="1800" dirty="0"/>
              <a:t> </a:t>
            </a:r>
            <a:r>
              <a:rPr lang="fr-FR" altLang="fr-FR" sz="1800" dirty="0" err="1"/>
              <a:t>is</a:t>
            </a:r>
            <a:r>
              <a:rPr lang="fr-FR" altLang="fr-FR" sz="1800" dirty="0"/>
              <a:t> not </a:t>
            </a:r>
            <a:r>
              <a:rPr lang="fr-FR" altLang="fr-FR" sz="1800" dirty="0" err="1"/>
              <a:t>downhill</a:t>
            </a: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 err="1"/>
              <a:t>g</a:t>
            </a:r>
            <a:r>
              <a:rPr lang="fr-FR" altLang="fr-FR" sz="1800" baseline="-25000" dirty="0" err="1"/>
              <a:t>k</a:t>
            </a:r>
            <a:r>
              <a:rPr lang="fr-FR" altLang="fr-FR" sz="1800" dirty="0"/>
              <a:t> = (G</a:t>
            </a:r>
            <a:r>
              <a:rPr lang="fr-FR" altLang="fr-FR" sz="1800" baseline="-25000" dirty="0"/>
              <a:t>k1</a:t>
            </a:r>
            <a:r>
              <a:rPr lang="fr-FR" altLang="fr-FR" sz="1800" dirty="0"/>
              <a:t> , ..., </a:t>
            </a:r>
            <a:r>
              <a:rPr lang="fr-FR" altLang="fr-FR" sz="1800" dirty="0" err="1"/>
              <a:t>g</a:t>
            </a:r>
            <a:r>
              <a:rPr lang="fr-FR" altLang="fr-FR" sz="1800" baseline="-25000" dirty="0" err="1"/>
              <a:t>kn</a:t>
            </a:r>
            <a:r>
              <a:rPr lang="fr-FR" altLang="fr-FR" sz="1800" dirty="0"/>
              <a:t>) gradient </a:t>
            </a:r>
            <a:r>
              <a:rPr lang="fr-FR" altLang="fr-FR" sz="1800" dirty="0" err="1"/>
              <a:t>vector</a:t>
            </a: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 err="1"/>
              <a:t>d</a:t>
            </a:r>
            <a:r>
              <a:rPr lang="fr-FR" altLang="fr-FR" sz="1800" baseline="-25000" dirty="0" err="1"/>
              <a:t>k</a:t>
            </a:r>
            <a:r>
              <a:rPr lang="fr-FR" altLang="fr-FR" sz="1800" baseline="-25000" dirty="0"/>
              <a:t> </a:t>
            </a:r>
            <a:r>
              <a:rPr lang="fr-FR" altLang="fr-FR" sz="1800" dirty="0"/>
              <a:t>a real </a:t>
            </a:r>
            <a:r>
              <a:rPr lang="fr-FR" altLang="fr-FR" sz="1800" dirty="0" err="1"/>
              <a:t>number</a:t>
            </a:r>
            <a:r>
              <a:rPr lang="fr-FR" altLang="fr-FR" sz="1800" dirty="0"/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The </a:t>
            </a:r>
            <a:r>
              <a:rPr lang="fr-FR" altLang="fr-FR" sz="1800" dirty="0" err="1"/>
              <a:t>choice</a:t>
            </a:r>
            <a:r>
              <a:rPr lang="fr-FR" altLang="fr-FR" sz="1800" dirty="0"/>
              <a:t> of </a:t>
            </a:r>
            <a:r>
              <a:rPr lang="fr-FR" altLang="fr-FR" sz="1800" dirty="0" err="1"/>
              <a:t>g</a:t>
            </a:r>
            <a:r>
              <a:rPr lang="fr-FR" altLang="fr-FR" sz="1800" baseline="-25000" dirty="0" err="1"/>
              <a:t>k</a:t>
            </a:r>
            <a:r>
              <a:rPr lang="fr-FR" altLang="fr-FR" sz="1800" dirty="0"/>
              <a:t> </a:t>
            </a:r>
            <a:r>
              <a:rPr lang="fr-FR" altLang="fr-FR" sz="1800" dirty="0" err="1"/>
              <a:t>is</a:t>
            </a:r>
            <a:r>
              <a:rPr lang="fr-FR" altLang="fr-FR" sz="1800" dirty="0"/>
              <a:t> </a:t>
            </a:r>
            <a:r>
              <a:rPr lang="fr-FR" altLang="fr-FR" sz="1800" dirty="0" err="1"/>
              <a:t>D</a:t>
            </a:r>
            <a:r>
              <a:rPr lang="fr-FR" altLang="fr-FR" sz="1800" baseline="-25000" dirty="0" err="1"/>
              <a:t>k</a:t>
            </a:r>
            <a:r>
              <a:rPr lang="fr-FR" altLang="fr-FR" sz="1800" dirty="0"/>
              <a:t> </a:t>
            </a:r>
            <a:r>
              <a:rPr lang="fr-FR" altLang="fr-FR" sz="1800" dirty="0" err="1"/>
              <a:t>will</a:t>
            </a:r>
            <a:r>
              <a:rPr lang="fr-FR" altLang="fr-FR" sz="1800" dirty="0"/>
              <a:t> </a:t>
            </a:r>
            <a:r>
              <a:rPr lang="fr-FR" altLang="fr-FR" sz="1800" dirty="0" err="1"/>
              <a:t>be</a:t>
            </a:r>
            <a:r>
              <a:rPr lang="fr-FR" altLang="fr-FR" sz="1800" dirty="0"/>
              <a:t> </a:t>
            </a:r>
            <a:r>
              <a:rPr lang="fr-FR" altLang="fr-FR" sz="1800" dirty="0" err="1"/>
              <a:t>such</a:t>
            </a:r>
            <a:r>
              <a:rPr lang="fr-FR" altLang="fr-FR" sz="1800" dirty="0"/>
              <a:t> </a:t>
            </a:r>
            <a:r>
              <a:rPr lang="fr-FR" altLang="fr-FR" sz="1800" dirty="0" err="1"/>
              <a:t>that</a:t>
            </a:r>
            <a:r>
              <a:rPr lang="fr-FR" altLang="fr-FR" sz="1800" dirty="0"/>
              <a:t> F (</a:t>
            </a:r>
            <a:r>
              <a:rPr lang="fr-FR" altLang="fr-FR" sz="1800" dirty="0" err="1"/>
              <a:t>X</a:t>
            </a:r>
            <a:r>
              <a:rPr lang="fr-FR" altLang="fr-FR" sz="1800" baseline="-25000" dirty="0" err="1"/>
              <a:t>k</a:t>
            </a:r>
            <a:r>
              <a:rPr lang="fr-FR" altLang="fr-FR" sz="1800" baseline="-25000" dirty="0"/>
              <a:t> + 1</a:t>
            </a:r>
            <a:r>
              <a:rPr lang="fr-FR" altLang="fr-FR" sz="1800" dirty="0"/>
              <a:t>) &lt;F (</a:t>
            </a:r>
            <a:r>
              <a:rPr lang="fr-FR" altLang="fr-FR" sz="1800" dirty="0" err="1"/>
              <a:t>X</a:t>
            </a:r>
            <a:r>
              <a:rPr lang="fr-FR" altLang="fr-FR" sz="1800" baseline="-25000" dirty="0" err="1"/>
              <a:t>k</a:t>
            </a:r>
            <a:r>
              <a:rPr lang="fr-FR" altLang="fr-FR" sz="1800" dirty="0"/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</p:txBody>
      </p:sp>
      <p:graphicFrame>
        <p:nvGraphicFramePr>
          <p:cNvPr id="82948" name="Object 4">
            <a:extLst>
              <a:ext uri="{FF2B5EF4-FFF2-40B4-BE49-F238E27FC236}">
                <a16:creationId xmlns:a16="http://schemas.microsoft.com/office/drawing/2014/main" id="{9D2D77D4-E2B7-DA49-8ECE-CA8379CD6C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5300663"/>
          <a:ext cx="2808288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3" r:id="rId4" imgW="21361400" imgH="5854700" progId="">
                  <p:embed/>
                </p:oleObj>
              </mc:Choice>
              <mc:Fallback>
                <p:oleObj r:id="rId4" imgW="21361400" imgH="58547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300663"/>
                        <a:ext cx="2808288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9" name="Text Box 5">
            <a:extLst>
              <a:ext uri="{FF2B5EF4-FFF2-40B4-BE49-F238E27FC236}">
                <a16:creationId xmlns:a16="http://schemas.microsoft.com/office/drawing/2014/main" id="{BBC1BF02-8683-5C4E-8C27-6DA554C1B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5963" y="5608638"/>
            <a:ext cx="488817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the </a:t>
            </a:r>
            <a:r>
              <a:rPr lang="fr-FR" altLang="fr-FR" sz="1800" err="1"/>
              <a:t>simplest</a:t>
            </a:r>
            <a:r>
              <a:rPr lang="fr-FR" altLang="fr-FR" sz="1800"/>
              <a:t> </a:t>
            </a:r>
            <a:r>
              <a:rPr lang="fr-FR" altLang="fr-FR" sz="1800" err="1"/>
              <a:t>method</a:t>
            </a:r>
            <a:r>
              <a:rPr lang="fr-FR" altLang="fr-FR" sz="1800"/>
              <a:t> of gradient </a:t>
            </a:r>
            <a:r>
              <a:rPr lang="fr-FR" altLang="fr-FR" sz="1800" err="1"/>
              <a:t>descent</a:t>
            </a:r>
            <a:br>
              <a:rPr lang="fr-FR" altLang="fr-FR" sz="1800"/>
            </a:br>
            <a:r>
              <a:rPr lang="fr-FR" altLang="fr-FR" sz="1800"/>
              <a:t>, g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simply</a:t>
            </a:r>
            <a:r>
              <a:rPr lang="fr-FR" altLang="fr-FR" sz="1800"/>
              <a:t> - the gradient of F</a:t>
            </a:r>
          </a:p>
        </p:txBody>
      </p:sp>
      <p:graphicFrame>
        <p:nvGraphicFramePr>
          <p:cNvPr id="82950" name="Object 6">
            <a:extLst>
              <a:ext uri="{FF2B5EF4-FFF2-40B4-BE49-F238E27FC236}">
                <a16:creationId xmlns:a16="http://schemas.microsoft.com/office/drawing/2014/main" id="{E3410623-8E84-CD4A-A14C-643206112B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7725" y="2636838"/>
          <a:ext cx="453231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4" r:id="rId6" imgW="40665400" imgH="5854700" progId="">
                  <p:embed/>
                </p:oleObj>
              </mc:Choice>
              <mc:Fallback>
                <p:oleObj r:id="rId6" imgW="40665400" imgH="58547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2636838"/>
                        <a:ext cx="4532313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Freeform 1">
            <a:extLst>
              <a:ext uri="{FF2B5EF4-FFF2-40B4-BE49-F238E27FC236}">
                <a16:creationId xmlns:a16="http://schemas.microsoft.com/office/drawing/2014/main" id="{5864AE8A-C188-8348-88B7-FE861BA2A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4813"/>
            <a:ext cx="4751387" cy="2603500"/>
          </a:xfrm>
          <a:custGeom>
            <a:avLst/>
            <a:gdLst>
              <a:gd name="T0" fmla="*/ 0 w 2993"/>
              <a:gd name="T1" fmla="*/ 2147483646 h 1640"/>
              <a:gd name="T2" fmla="*/ 2147483646 w 2993"/>
              <a:gd name="T3" fmla="*/ 2147483646 h 1640"/>
              <a:gd name="T4" fmla="*/ 2147483646 w 2993"/>
              <a:gd name="T5" fmla="*/ 2147483646 h 1640"/>
              <a:gd name="T6" fmla="*/ 2147483646 w 2993"/>
              <a:gd name="T7" fmla="*/ 2147483646 h 1640"/>
              <a:gd name="T8" fmla="*/ 2147483646 w 2993"/>
              <a:gd name="T9" fmla="*/ 2147483646 h 1640"/>
              <a:gd name="T10" fmla="*/ 2147483646 w 2993"/>
              <a:gd name="T11" fmla="*/ 2147483646 h 1640"/>
              <a:gd name="T12" fmla="*/ 2147483646 w 2993"/>
              <a:gd name="T13" fmla="*/ 2147483646 h 1640"/>
              <a:gd name="T14" fmla="*/ 2147483646 w 2993"/>
              <a:gd name="T15" fmla="*/ 0 h 16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93" h="1640">
                <a:moveTo>
                  <a:pt x="0" y="363"/>
                </a:moveTo>
                <a:cubicBezTo>
                  <a:pt x="143" y="370"/>
                  <a:pt x="287" y="378"/>
                  <a:pt x="408" y="499"/>
                </a:cubicBezTo>
                <a:cubicBezTo>
                  <a:pt x="529" y="620"/>
                  <a:pt x="620" y="908"/>
                  <a:pt x="726" y="1089"/>
                </a:cubicBezTo>
                <a:cubicBezTo>
                  <a:pt x="832" y="1270"/>
                  <a:pt x="899" y="1534"/>
                  <a:pt x="1043" y="1587"/>
                </a:cubicBezTo>
                <a:cubicBezTo>
                  <a:pt x="1187" y="1640"/>
                  <a:pt x="1436" y="1512"/>
                  <a:pt x="1587" y="1406"/>
                </a:cubicBezTo>
                <a:cubicBezTo>
                  <a:pt x="1738" y="1300"/>
                  <a:pt x="1799" y="1156"/>
                  <a:pt x="1950" y="952"/>
                </a:cubicBezTo>
                <a:cubicBezTo>
                  <a:pt x="2101" y="748"/>
                  <a:pt x="2321" y="340"/>
                  <a:pt x="2495" y="181"/>
                </a:cubicBezTo>
                <a:cubicBezTo>
                  <a:pt x="2669" y="22"/>
                  <a:pt x="2831" y="11"/>
                  <a:pt x="2993" y="0"/>
                </a:cubicBezTo>
              </a:path>
            </a:pathLst>
          </a:custGeom>
          <a:noFill/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4994" name="Oval 2">
            <a:extLst>
              <a:ext uri="{FF2B5EF4-FFF2-40B4-BE49-F238E27FC236}">
                <a16:creationId xmlns:a16="http://schemas.microsoft.com/office/drawing/2014/main" id="{7061840B-F3B9-AF4C-8F80-85163A16B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900" y="374650"/>
            <a:ext cx="144463" cy="144463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84995" name="Oval 3">
            <a:extLst>
              <a:ext uri="{FF2B5EF4-FFF2-40B4-BE49-F238E27FC236}">
                <a16:creationId xmlns:a16="http://schemas.microsoft.com/office/drawing/2014/main" id="{C4400B0A-9117-064A-85B1-F4A1BFE3C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692150"/>
            <a:ext cx="144462" cy="144463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84996" name="Oval 4">
            <a:extLst>
              <a:ext uri="{FF2B5EF4-FFF2-40B4-BE49-F238E27FC236}">
                <a16:creationId xmlns:a16="http://schemas.microsoft.com/office/drawing/2014/main" id="{4BCB7E45-345A-E84D-95AE-BE512E05A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628775"/>
            <a:ext cx="144462" cy="144463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84997" name="Oval 5">
            <a:extLst>
              <a:ext uri="{FF2B5EF4-FFF2-40B4-BE49-F238E27FC236}">
                <a16:creationId xmlns:a16="http://schemas.microsoft.com/office/drawing/2014/main" id="{952927CD-65E6-8944-B501-9B35B9CFE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2563813"/>
            <a:ext cx="144462" cy="144462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84998" name="Oval 6">
            <a:extLst>
              <a:ext uri="{FF2B5EF4-FFF2-40B4-BE49-F238E27FC236}">
                <a16:creationId xmlns:a16="http://schemas.microsoft.com/office/drawing/2014/main" id="{860852AA-99DA-2A4D-ACDB-6FBDB63BF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2636838"/>
            <a:ext cx="144462" cy="144462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84999" name="Oval 7">
            <a:extLst>
              <a:ext uri="{FF2B5EF4-FFF2-40B4-BE49-F238E27FC236}">
                <a16:creationId xmlns:a16="http://schemas.microsoft.com/office/drawing/2014/main" id="{A55B18C2-8FF3-5B4D-82A9-D5E2EE4A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886075"/>
            <a:ext cx="144462" cy="144463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85000" name="Line 8">
            <a:extLst>
              <a:ext uri="{FF2B5EF4-FFF2-40B4-BE49-F238E27FC236}">
                <a16:creationId xmlns:a16="http://schemas.microsoft.com/office/drawing/2014/main" id="{BEF2573F-6D0A-5C45-A6CA-CBE4999AAA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0113" y="547688"/>
            <a:ext cx="1587" cy="2667000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001" name="Line 9">
            <a:extLst>
              <a:ext uri="{FF2B5EF4-FFF2-40B4-BE49-F238E27FC236}">
                <a16:creationId xmlns:a16="http://schemas.microsoft.com/office/drawing/2014/main" id="{B1F6AC48-C169-2B40-90AD-0C943D997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3213100"/>
            <a:ext cx="5111750" cy="1588"/>
          </a:xfrm>
          <a:prstGeom prst="line">
            <a:avLst/>
          </a:prstGeom>
          <a:noFill/>
          <a:ln w="381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002" name="Text Box 10">
            <a:extLst>
              <a:ext uri="{FF2B5EF4-FFF2-40B4-BE49-F238E27FC236}">
                <a16:creationId xmlns:a16="http://schemas.microsoft.com/office/drawing/2014/main" id="{FF540D7B-73CD-F744-A8A7-41C4D0E83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063" y="3376613"/>
            <a:ext cx="333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</a:t>
            </a:r>
          </a:p>
        </p:txBody>
      </p:sp>
      <p:sp>
        <p:nvSpPr>
          <p:cNvPr id="85003" name="Text Box 11">
            <a:extLst>
              <a:ext uri="{FF2B5EF4-FFF2-40B4-BE49-F238E27FC236}">
                <a16:creationId xmlns:a16="http://schemas.microsoft.com/office/drawing/2014/main" id="{C7173A92-AE60-1A4F-A955-5CFA4F622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3" y="1647825"/>
            <a:ext cx="6508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F (x)</a:t>
            </a:r>
          </a:p>
        </p:txBody>
      </p:sp>
      <p:sp>
        <p:nvSpPr>
          <p:cNvPr id="85004" name="Text Box 12">
            <a:extLst>
              <a:ext uri="{FF2B5EF4-FFF2-40B4-BE49-F238E27FC236}">
                <a16:creationId xmlns:a16="http://schemas.microsoft.com/office/drawing/2014/main" id="{0644505D-653F-CD47-A772-CFB0593D4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50" y="496888"/>
            <a:ext cx="523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</a:t>
            </a:r>
            <a:r>
              <a:rPr lang="fr-FR" altLang="fr-FR" sz="1800" baseline="-25000"/>
              <a:t>0</a:t>
            </a:r>
          </a:p>
        </p:txBody>
      </p:sp>
      <p:sp>
        <p:nvSpPr>
          <p:cNvPr id="85005" name="Text Box 13">
            <a:extLst>
              <a:ext uri="{FF2B5EF4-FFF2-40B4-BE49-F238E27FC236}">
                <a16:creationId xmlns:a16="http://schemas.microsoft.com/office/drawing/2014/main" id="{E19567CA-02F0-CD4D-9DFA-BDE10E7A1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725" y="758825"/>
            <a:ext cx="523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</a:t>
            </a:r>
            <a:r>
              <a:rPr lang="fr-FR" altLang="fr-FR" sz="1800" baseline="-25000"/>
              <a:t>1</a:t>
            </a:r>
          </a:p>
        </p:txBody>
      </p:sp>
      <p:sp>
        <p:nvSpPr>
          <p:cNvPr id="85006" name="Text Box 14">
            <a:extLst>
              <a:ext uri="{FF2B5EF4-FFF2-40B4-BE49-F238E27FC236}">
                <a16:creationId xmlns:a16="http://schemas.microsoft.com/office/drawing/2014/main" id="{E3F9C852-E8EA-BE4B-9A5B-253C19047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693863"/>
            <a:ext cx="523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</a:t>
            </a:r>
            <a:r>
              <a:rPr lang="fr-FR" altLang="fr-FR" sz="1800" baseline="-25000"/>
              <a:t>2</a:t>
            </a:r>
          </a:p>
        </p:txBody>
      </p:sp>
      <p:sp>
        <p:nvSpPr>
          <p:cNvPr id="85007" name="Text Box 15">
            <a:extLst>
              <a:ext uri="{FF2B5EF4-FFF2-40B4-BE49-F238E27FC236}">
                <a16:creationId xmlns:a16="http://schemas.microsoft.com/office/drawing/2014/main" id="{D068E9F3-146D-E346-B320-2DE3D073E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763" y="2557463"/>
            <a:ext cx="523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</a:t>
            </a:r>
            <a:r>
              <a:rPr lang="fr-FR" altLang="fr-FR" sz="1800" baseline="-25000"/>
              <a:t>3</a:t>
            </a:r>
          </a:p>
        </p:txBody>
      </p:sp>
      <p:sp>
        <p:nvSpPr>
          <p:cNvPr id="85008" name="Text Box 16">
            <a:extLst>
              <a:ext uri="{FF2B5EF4-FFF2-40B4-BE49-F238E27FC236}">
                <a16:creationId xmlns:a16="http://schemas.microsoft.com/office/drawing/2014/main" id="{6FD41F62-B458-E144-A4CF-26DDE608C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76475"/>
            <a:ext cx="523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</a:t>
            </a:r>
            <a:r>
              <a:rPr lang="fr-FR" altLang="fr-FR" sz="1800" baseline="-25000"/>
              <a:t>4</a:t>
            </a:r>
          </a:p>
        </p:txBody>
      </p:sp>
      <p:sp>
        <p:nvSpPr>
          <p:cNvPr id="85009" name="Text Box 17">
            <a:extLst>
              <a:ext uri="{FF2B5EF4-FFF2-40B4-BE49-F238E27FC236}">
                <a16:creationId xmlns:a16="http://schemas.microsoft.com/office/drawing/2014/main" id="{DFBCA638-9BFA-804B-A5CE-CB33AD654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2846388"/>
            <a:ext cx="5238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</a:t>
            </a:r>
            <a:r>
              <a:rPr lang="fr-FR" altLang="fr-FR" sz="1800" baseline="-25000"/>
              <a:t>5</a:t>
            </a:r>
          </a:p>
        </p:txBody>
      </p:sp>
      <p:sp>
        <p:nvSpPr>
          <p:cNvPr id="85010" name="Line 18">
            <a:extLst>
              <a:ext uri="{FF2B5EF4-FFF2-40B4-BE49-F238E27FC236}">
                <a16:creationId xmlns:a16="http://schemas.microsoft.com/office/drawing/2014/main" id="{6335C606-E600-8442-AC84-0FB8A4003C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6950" y="387350"/>
            <a:ext cx="579438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011" name="Line 19">
            <a:extLst>
              <a:ext uri="{FF2B5EF4-FFF2-40B4-BE49-F238E27FC236}">
                <a16:creationId xmlns:a16="http://schemas.microsoft.com/office/drawing/2014/main" id="{437919E7-F1DF-9646-B6C1-2B18A35BD7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5588" y="765175"/>
            <a:ext cx="796925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012" name="Line 20">
            <a:extLst>
              <a:ext uri="{FF2B5EF4-FFF2-40B4-BE49-F238E27FC236}">
                <a16:creationId xmlns:a16="http://schemas.microsoft.com/office/drawing/2014/main" id="{51C83087-5620-6D49-8C91-9F73DDFA6F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0913" y="1700213"/>
            <a:ext cx="722312" cy="1587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013" name="Line 21">
            <a:extLst>
              <a:ext uri="{FF2B5EF4-FFF2-40B4-BE49-F238E27FC236}">
                <a16:creationId xmlns:a16="http://schemas.microsoft.com/office/drawing/2014/main" id="{964A9D75-2B49-9246-B43C-9D0B627EB0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1988" y="2565400"/>
            <a:ext cx="363537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014" name="Line 22">
            <a:extLst>
              <a:ext uri="{FF2B5EF4-FFF2-40B4-BE49-F238E27FC236}">
                <a16:creationId xmlns:a16="http://schemas.microsoft.com/office/drawing/2014/main" id="{D8112780-8DF5-474D-A452-2E49B518A7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5725" y="2997200"/>
            <a:ext cx="147638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015" name="Line 23">
            <a:extLst>
              <a:ext uri="{FF2B5EF4-FFF2-40B4-BE49-F238E27FC236}">
                <a16:creationId xmlns:a16="http://schemas.microsoft.com/office/drawing/2014/main" id="{0FF970EC-0AD4-DD42-B4AD-23F715DAA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708275"/>
            <a:ext cx="287337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016" name="Text Box 24">
            <a:extLst>
              <a:ext uri="{FF2B5EF4-FFF2-40B4-BE49-F238E27FC236}">
                <a16:creationId xmlns:a16="http://schemas.microsoft.com/office/drawing/2014/main" id="{7672290E-AC36-4A45-BC47-3C0B9EB9E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725" y="65088"/>
            <a:ext cx="379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333399"/>
                </a:solidFill>
              </a:rPr>
              <a:t>g</a:t>
            </a:r>
            <a:r>
              <a:rPr lang="fr-FR" altLang="fr-FR" sz="1800" baseline="-25000">
                <a:solidFill>
                  <a:srgbClr val="333399"/>
                </a:solidFill>
              </a:rPr>
              <a:t>0</a:t>
            </a:r>
          </a:p>
        </p:txBody>
      </p:sp>
      <p:sp>
        <p:nvSpPr>
          <p:cNvPr id="85017" name="Text Box 25">
            <a:extLst>
              <a:ext uri="{FF2B5EF4-FFF2-40B4-BE49-F238E27FC236}">
                <a16:creationId xmlns:a16="http://schemas.microsoft.com/office/drawing/2014/main" id="{A4A12A85-72E0-4D4D-A764-ECD5C86B5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431800"/>
            <a:ext cx="379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333399"/>
                </a:solidFill>
              </a:rPr>
              <a:t>g</a:t>
            </a:r>
            <a:r>
              <a:rPr lang="fr-FR" altLang="fr-FR" sz="1800" baseline="-25000">
                <a:solidFill>
                  <a:srgbClr val="333399"/>
                </a:solidFill>
              </a:rPr>
              <a:t>1</a:t>
            </a:r>
          </a:p>
        </p:txBody>
      </p:sp>
      <p:sp>
        <p:nvSpPr>
          <p:cNvPr id="85018" name="Text Box 26">
            <a:extLst>
              <a:ext uri="{FF2B5EF4-FFF2-40B4-BE49-F238E27FC236}">
                <a16:creationId xmlns:a16="http://schemas.microsoft.com/office/drawing/2014/main" id="{850826BF-182B-5949-8ACB-5BD586135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1333500"/>
            <a:ext cx="3794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333399"/>
                </a:solidFill>
              </a:rPr>
              <a:t>g</a:t>
            </a:r>
            <a:r>
              <a:rPr lang="fr-FR" altLang="fr-FR" sz="1800" baseline="-25000">
                <a:solidFill>
                  <a:srgbClr val="333399"/>
                </a:solidFill>
              </a:rPr>
              <a:t>2</a:t>
            </a:r>
          </a:p>
        </p:txBody>
      </p:sp>
      <p:sp>
        <p:nvSpPr>
          <p:cNvPr id="85019" name="Text Box 27">
            <a:extLst>
              <a:ext uri="{FF2B5EF4-FFF2-40B4-BE49-F238E27FC236}">
                <a16:creationId xmlns:a16="http://schemas.microsoft.com/office/drawing/2014/main" id="{994538ED-18B2-B449-B785-7DCB4CC1E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2205038"/>
            <a:ext cx="3794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333399"/>
                </a:solidFill>
              </a:rPr>
              <a:t>g</a:t>
            </a:r>
            <a:r>
              <a:rPr lang="fr-FR" altLang="fr-FR" sz="1800" baseline="-25000">
                <a:solidFill>
                  <a:srgbClr val="333399"/>
                </a:solidFill>
              </a:rPr>
              <a:t>3</a:t>
            </a:r>
          </a:p>
        </p:txBody>
      </p:sp>
      <p:sp>
        <p:nvSpPr>
          <p:cNvPr id="85020" name="Text Box 28">
            <a:extLst>
              <a:ext uri="{FF2B5EF4-FFF2-40B4-BE49-F238E27FC236}">
                <a16:creationId xmlns:a16="http://schemas.microsoft.com/office/drawing/2014/main" id="{C550E066-D2D9-9D41-92A5-216EF0C75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2878138"/>
            <a:ext cx="3794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333399"/>
                </a:solidFill>
              </a:rPr>
              <a:t>g</a:t>
            </a:r>
            <a:r>
              <a:rPr lang="fr-FR" altLang="fr-FR" sz="1800" baseline="-25000">
                <a:solidFill>
                  <a:srgbClr val="333399"/>
                </a:solidFill>
              </a:rPr>
              <a:t>5</a:t>
            </a:r>
          </a:p>
        </p:txBody>
      </p:sp>
      <p:sp>
        <p:nvSpPr>
          <p:cNvPr id="85021" name="Text Box 29">
            <a:extLst>
              <a:ext uri="{FF2B5EF4-FFF2-40B4-BE49-F238E27FC236}">
                <a16:creationId xmlns:a16="http://schemas.microsoft.com/office/drawing/2014/main" id="{4CD18E66-E139-5441-A601-B6F705FEA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038" y="2351088"/>
            <a:ext cx="3794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333399"/>
                </a:solidFill>
              </a:rPr>
              <a:t>g</a:t>
            </a:r>
            <a:r>
              <a:rPr lang="fr-FR" altLang="fr-FR" sz="1800" baseline="-25000">
                <a:solidFill>
                  <a:srgbClr val="333399"/>
                </a:solidFill>
              </a:rPr>
              <a:t>4</a:t>
            </a:r>
          </a:p>
        </p:txBody>
      </p:sp>
      <p:sp>
        <p:nvSpPr>
          <p:cNvPr id="85022" name="Text Box 30">
            <a:extLst>
              <a:ext uri="{FF2B5EF4-FFF2-40B4-BE49-F238E27FC236}">
                <a16:creationId xmlns:a16="http://schemas.microsoft.com/office/drawing/2014/main" id="{3C71461C-D037-3747-901B-F6753768A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423863"/>
            <a:ext cx="193040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Example 1D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g</a:t>
            </a:r>
            <a:r>
              <a:rPr lang="fr-FR" altLang="fr-FR" sz="1800" baseline="-25000"/>
              <a:t>i</a:t>
            </a:r>
            <a:r>
              <a:rPr lang="fr-FR" altLang="fr-FR" sz="1800"/>
              <a:t> is less </a:t>
            </a:r>
            <a:br>
              <a:rPr lang="fr-FR" altLang="fr-FR" sz="1800"/>
            </a:br>
            <a:r>
              <a:rPr lang="fr-FR" altLang="fr-FR" sz="1800"/>
              <a:t>gradient of point i</a:t>
            </a:r>
          </a:p>
        </p:txBody>
      </p:sp>
      <p:graphicFrame>
        <p:nvGraphicFramePr>
          <p:cNvPr id="85023" name="Object 31">
            <a:extLst>
              <a:ext uri="{FF2B5EF4-FFF2-40B4-BE49-F238E27FC236}">
                <a16:creationId xmlns:a16="http://schemas.microsoft.com/office/drawing/2014/main" id="{155F6531-FC93-0840-AAC1-DF9843236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4137025"/>
          <a:ext cx="27717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0" r:id="rId4" imgW="24866600" imgH="5270500" progId="">
                  <p:embed/>
                </p:oleObj>
              </mc:Choice>
              <mc:Fallback>
                <p:oleObj r:id="rId4" imgW="24866600" imgH="5270500" progId="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137025"/>
                        <a:ext cx="277177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24" name="Text Box 32">
            <a:extLst>
              <a:ext uri="{FF2B5EF4-FFF2-40B4-BE49-F238E27FC236}">
                <a16:creationId xmlns:a16="http://schemas.microsoft.com/office/drawing/2014/main" id="{F2DA564E-DD8F-A148-96FF-2CF07A4DD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5032375"/>
            <a:ext cx="5110163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Either one chooses</a:t>
            </a:r>
            <a:r>
              <a:rPr lang="fr-FR" altLang="fr-FR" sz="1800" baseline="-25000"/>
              <a:t>k </a:t>
            </a:r>
            <a:r>
              <a:rPr lang="fr-FR" altLang="fr-FR" sz="1800"/>
              <a:t>as constant (d !!</a:t>
            </a:r>
            <a:r>
              <a:rPr lang="fr-FR" altLang="fr-FR" sz="1800" baseline="-25000"/>
              <a:t>k</a:t>
            </a:r>
            <a:r>
              <a:rPr lang="fr-FR" altLang="fr-FR" sz="1800"/>
              <a:t> is a vector)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>
            <a:extLst>
              <a:ext uri="{FF2B5EF4-FFF2-40B4-BE49-F238E27FC236}">
                <a16:creationId xmlns:a16="http://schemas.microsoft.com/office/drawing/2014/main" id="{19E066D4-48F3-FD43-8F28-264381113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5740"/>
            <a:ext cx="91457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Steepest</a:t>
            </a:r>
            <a:r>
              <a:rPr lang="fr-FR" altLang="fr-FR" sz="1800"/>
              <a:t> </a:t>
            </a:r>
            <a:r>
              <a:rPr lang="fr-FR" altLang="fr-FR" sz="1800" err="1"/>
              <a:t>descent</a:t>
            </a:r>
            <a:r>
              <a:rPr lang="fr-FR" altLang="fr-FR" sz="1800"/>
              <a:t>, </a:t>
            </a:r>
            <a:r>
              <a:rPr lang="fr-FR" altLang="fr-FR" sz="1800" err="1"/>
              <a:t>either</a:t>
            </a:r>
            <a:r>
              <a:rPr lang="fr-FR" altLang="fr-FR" sz="1800"/>
              <a:t> </a:t>
            </a:r>
            <a:r>
              <a:rPr lang="fr-FR" altLang="fr-FR" sz="1800" err="1"/>
              <a:t>with</a:t>
            </a:r>
            <a:r>
              <a:rPr lang="fr-FR" altLang="fr-FR" sz="1800"/>
              <a:t> </a:t>
            </a:r>
            <a:r>
              <a:rPr lang="fr-FR" altLang="fr-FR" sz="1800" err="1"/>
              <a:t>fixed</a:t>
            </a:r>
            <a:r>
              <a:rPr lang="fr-FR" altLang="fr-FR" sz="1800"/>
              <a:t> </a:t>
            </a:r>
            <a:r>
              <a:rPr lang="fr-FR" altLang="fr-FR" sz="1800" err="1"/>
              <a:t>step</a:t>
            </a:r>
            <a:r>
              <a:rPr lang="fr-FR" altLang="fr-FR" sz="1800"/>
              <a:t>, or </a:t>
            </a:r>
            <a:r>
              <a:rPr lang="fr-FR" altLang="fr-FR" sz="1800" err="1"/>
              <a:t>with</a:t>
            </a:r>
            <a:r>
              <a:rPr lang="fr-FR" altLang="fr-FR" sz="1800"/>
              <a:t> optimal </a:t>
            </a:r>
            <a:r>
              <a:rPr lang="fr-FR" altLang="fr-FR" sz="1800" err="1"/>
              <a:t>step</a:t>
            </a:r>
            <a:r>
              <a:rPr lang="fr-FR" altLang="fr-FR" sz="1800"/>
              <a:t> (</a:t>
            </a:r>
            <a:r>
              <a:rPr lang="fr-FR" altLang="fr-FR" sz="1800" err="1"/>
              <a:t>using</a:t>
            </a:r>
            <a:r>
              <a:rPr lang="fr-FR" altLang="fr-FR" sz="1800"/>
              <a:t> the HESSIAN)</a:t>
            </a:r>
          </a:p>
        </p:txBody>
      </p:sp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1D54EEB0-F8B3-0048-A56B-D677FA964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275692"/>
              </p:ext>
            </p:extLst>
          </p:nvPr>
        </p:nvGraphicFramePr>
        <p:xfrm>
          <a:off x="107504" y="2814294"/>
          <a:ext cx="8536914" cy="248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3" r:id="rId4" imgW="93624400" imgH="27203400" progId="">
                  <p:embed/>
                </p:oleObj>
              </mc:Choice>
              <mc:Fallback>
                <p:oleObj r:id="rId4" imgW="93624400" imgH="272034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2814294"/>
                        <a:ext cx="8536914" cy="2481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7334DE-178F-D64E-8FFF-B8562F7ECFCD}"/>
                  </a:ext>
                </a:extLst>
              </p:cNvPr>
              <p:cNvSpPr txBox="1"/>
              <p:nvPr/>
            </p:nvSpPr>
            <p:spPr>
              <a:xfrm>
                <a:off x="251520" y="778647"/>
                <a:ext cx="5111271" cy="1581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acc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>
                  <a:solidFill>
                    <a:schemeClr val="tx1"/>
                  </a:solidFill>
                </a:endParaRP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:r>
                  <a:rPr lang="fr-FR" err="1">
                    <a:solidFill>
                      <a:schemeClr val="tx1"/>
                    </a:solidFill>
                  </a:rPr>
                  <a:t>With</a:t>
                </a:r>
                <a:r>
                  <a:rPr lang="fr-FR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</m:acc>
                  </m:oMath>
                </a14:m>
                <a:endParaRPr lang="fr-FR">
                  <a:solidFill>
                    <a:schemeClr val="tx1"/>
                  </a:solidFill>
                </a:endParaRP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:endParaRPr lang="fr-FR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B7334DE-178F-D64E-8FFF-B8562F7E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778647"/>
                <a:ext cx="5111271" cy="1581395"/>
              </a:xfrm>
              <a:prstGeom prst="rect">
                <a:avLst/>
              </a:prstGeom>
              <a:blipFill>
                <a:blip r:embed="rId6"/>
                <a:stretch>
                  <a:fillRect l="-2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2972F0CF-2EE3-0E4E-88FF-15191908B8BC}"/>
              </a:ext>
            </a:extLst>
          </p:cNvPr>
          <p:cNvSpPr txBox="1"/>
          <p:nvPr/>
        </p:nvSpPr>
        <p:spPr>
          <a:xfrm>
            <a:off x="4289425" y="1452317"/>
            <a:ext cx="428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schemeClr val="tx1"/>
                </a:solidFill>
              </a:rPr>
              <a:t>g</a:t>
            </a:r>
            <a:r>
              <a:rPr lang="fr-FR" baseline="-25000" err="1">
                <a:solidFill>
                  <a:schemeClr val="tx1"/>
                </a:solidFill>
              </a:rPr>
              <a:t>k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is</a:t>
            </a:r>
            <a:r>
              <a:rPr lang="fr-FR">
                <a:solidFill>
                  <a:schemeClr val="tx1"/>
                </a:solidFill>
              </a:rPr>
              <a:t> the direction : - gradient (</a:t>
            </a:r>
            <a:r>
              <a:rPr lang="fr-FR" err="1">
                <a:solidFill>
                  <a:schemeClr val="tx1"/>
                </a:solidFill>
              </a:rPr>
              <a:t>vector</a:t>
            </a:r>
            <a:r>
              <a:rPr lang="fr-FR">
                <a:solidFill>
                  <a:schemeClr val="tx1"/>
                </a:solidFill>
              </a:rPr>
              <a:t>)</a:t>
            </a:r>
          </a:p>
          <a:p>
            <a:r>
              <a:rPr lang="fr-FR" err="1">
                <a:solidFill>
                  <a:schemeClr val="tx1"/>
                </a:solidFill>
              </a:rPr>
              <a:t>d</a:t>
            </a:r>
            <a:r>
              <a:rPr lang="fr-FR" baseline="-25000" err="1">
                <a:solidFill>
                  <a:schemeClr val="tx1"/>
                </a:solidFill>
              </a:rPr>
              <a:t>k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is</a:t>
            </a:r>
            <a:r>
              <a:rPr lang="fr-FR">
                <a:solidFill>
                  <a:schemeClr val="tx1"/>
                </a:solidFill>
              </a:rPr>
              <a:t> the </a:t>
            </a:r>
            <a:r>
              <a:rPr lang="fr-FR" err="1">
                <a:solidFill>
                  <a:schemeClr val="tx1"/>
                </a:solidFill>
              </a:rPr>
              <a:t>lentgh</a:t>
            </a:r>
            <a:r>
              <a:rPr lang="fr-FR">
                <a:solidFill>
                  <a:schemeClr val="tx1"/>
                </a:solidFill>
              </a:rPr>
              <a:t> : </a:t>
            </a:r>
            <a:r>
              <a:rPr lang="fr-FR" err="1">
                <a:solidFill>
                  <a:schemeClr val="tx1"/>
                </a:solidFill>
              </a:rPr>
              <a:t>scalar</a:t>
            </a:r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089" name="Object 1">
            <a:extLst>
              <a:ext uri="{FF2B5EF4-FFF2-40B4-BE49-F238E27FC236}">
                <a16:creationId xmlns:a16="http://schemas.microsoft.com/office/drawing/2014/main" id="{A1361D84-BA7F-DE40-B884-92A8E908D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1341438"/>
          <a:ext cx="5930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" r:id="rId4" imgW="72263000" imgH="10820400" progId="">
                  <p:embed/>
                </p:oleObj>
              </mc:Choice>
              <mc:Fallback>
                <p:oleObj r:id="rId4" imgW="72263000" imgH="1082040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1341438"/>
                        <a:ext cx="5930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0" name="Text Box 2">
            <a:extLst>
              <a:ext uri="{FF2B5EF4-FFF2-40B4-BE49-F238E27FC236}">
                <a16:creationId xmlns:a16="http://schemas.microsoft.com/office/drawing/2014/main" id="{E8F829F6-C8CF-AE45-B7A3-549F1AB28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195263"/>
            <a:ext cx="3182579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1</a:t>
            </a:r>
            <a:r>
              <a:rPr lang="fr-FR" altLang="fr-FR" sz="1800" baseline="30000"/>
              <a:t>st</a:t>
            </a:r>
            <a:r>
              <a:rPr lang="fr-FR" altLang="fr-FR" sz="1800"/>
              <a:t> and 2</a:t>
            </a:r>
            <a:r>
              <a:rPr lang="fr-FR" altLang="fr-FR" sz="1800" baseline="30000"/>
              <a:t>nd</a:t>
            </a:r>
            <a:r>
              <a:rPr lang="fr-FR" altLang="fr-FR" sz="1800"/>
              <a:t> </a:t>
            </a:r>
            <a:r>
              <a:rPr lang="fr-FR" altLang="fr-FR" sz="1800" err="1"/>
              <a:t>derivatives</a:t>
            </a:r>
            <a:br>
              <a:rPr lang="fr-FR" altLang="fr-FR" sz="1800" baseline="30000"/>
            </a:br>
            <a:r>
              <a:rPr lang="fr-FR" altLang="fr-FR" sz="1800"/>
              <a:t> </a:t>
            </a:r>
            <a:r>
              <a:rPr lang="fr-FR" altLang="fr-FR" sz="1800" err="1"/>
              <a:t>can</a:t>
            </a:r>
            <a:r>
              <a:rPr lang="fr-FR" altLang="fr-FR" sz="1800"/>
              <a:t> </a:t>
            </a:r>
            <a:r>
              <a:rPr lang="fr-FR" altLang="fr-FR" sz="1800" err="1"/>
              <a:t>be</a:t>
            </a:r>
            <a:r>
              <a:rPr lang="fr-FR" altLang="fr-FR" sz="1800"/>
              <a:t> </a:t>
            </a:r>
            <a:r>
              <a:rPr lang="fr-FR" altLang="fr-FR" sz="1800" err="1"/>
              <a:t>written</a:t>
            </a:r>
            <a:r>
              <a:rPr lang="fr-FR" altLang="fr-FR" sz="1800"/>
              <a:t> as </a:t>
            </a:r>
            <a:r>
              <a:rPr lang="fr-FR" altLang="fr-FR" sz="1800" err="1"/>
              <a:t>follows</a:t>
            </a:r>
            <a:r>
              <a:rPr lang="fr-FR" altLang="fr-FR" sz="1800"/>
              <a:t> :.</a:t>
            </a:r>
          </a:p>
        </p:txBody>
      </p:sp>
      <p:sp>
        <p:nvSpPr>
          <p:cNvPr id="89091" name="Line 3">
            <a:extLst>
              <a:ext uri="{FF2B5EF4-FFF2-40B4-BE49-F238E27FC236}">
                <a16:creationId xmlns:a16="http://schemas.microsoft.com/office/drawing/2014/main" id="{76B9B0BB-1D7F-984E-8CAB-9E600CF361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6950" y="2060575"/>
            <a:ext cx="1227138" cy="792163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aphicFrame>
        <p:nvGraphicFramePr>
          <p:cNvPr id="89092" name="Object 4">
            <a:extLst>
              <a:ext uri="{FF2B5EF4-FFF2-40B4-BE49-F238E27FC236}">
                <a16:creationId xmlns:a16="http://schemas.microsoft.com/office/drawing/2014/main" id="{15A4CD29-5D55-4B4E-9708-52A0D33317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9825" y="2492375"/>
          <a:ext cx="1428750" cy="232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8" r:id="rId6" imgW="17259300" imgH="28092400" progId="">
                  <p:embed/>
                </p:oleObj>
              </mc:Choice>
              <mc:Fallback>
                <p:oleObj r:id="rId6" imgW="17259300" imgH="2809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2492375"/>
                        <a:ext cx="1428750" cy="232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3" name="Line 5">
            <a:extLst>
              <a:ext uri="{FF2B5EF4-FFF2-40B4-BE49-F238E27FC236}">
                <a16:creationId xmlns:a16="http://schemas.microsoft.com/office/drawing/2014/main" id="{1538470D-3DFA-3447-AA3D-7F897B70AB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2060575"/>
            <a:ext cx="647700" cy="6477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aphicFrame>
        <p:nvGraphicFramePr>
          <p:cNvPr id="89094" name="Object 6">
            <a:extLst>
              <a:ext uri="{FF2B5EF4-FFF2-40B4-BE49-F238E27FC236}">
                <a16:creationId xmlns:a16="http://schemas.microsoft.com/office/drawing/2014/main" id="{154B2C7E-2527-F541-B167-E3516C9959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8" y="2781300"/>
          <a:ext cx="4505325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9" r:id="rId8" imgW="51790600" imgH="31013400" progId="">
                  <p:embed/>
                </p:oleObj>
              </mc:Choice>
              <mc:Fallback>
                <p:oleObj r:id="rId8" imgW="51790600" imgH="310134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2781300"/>
                        <a:ext cx="4505325" cy="269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F36459C-A709-4847-A2F2-9B716608A0F8}"/>
                  </a:ext>
                </a:extLst>
              </p:cNvPr>
              <p:cNvSpPr txBox="1"/>
              <p:nvPr/>
            </p:nvSpPr>
            <p:spPr>
              <a:xfrm>
                <a:off x="611560" y="6021288"/>
                <a:ext cx="8674169" cy="705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>
                    <a:solidFill>
                      <a:schemeClr val="tx1"/>
                    </a:solidFill>
                  </a:rPr>
                  <a:t>The </a:t>
                </a:r>
                <a:r>
                  <a:rPr lang="fr-FR" err="1">
                    <a:solidFill>
                      <a:schemeClr val="tx1"/>
                    </a:solidFill>
                  </a:rPr>
                  <a:t>idea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is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that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we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only</a:t>
                </a:r>
                <a:r>
                  <a:rPr lang="fr-FR">
                    <a:solidFill>
                      <a:schemeClr val="tx1"/>
                    </a:solidFill>
                  </a:rPr>
                  <a:t> go in the direction of the </a:t>
                </a:r>
                <a:r>
                  <a:rPr lang="fr-FR" err="1">
                    <a:solidFill>
                      <a:schemeClr val="tx1"/>
                    </a:solidFill>
                  </a:rPr>
                  <a:t>steepest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descent</a:t>
                </a:r>
                <a:r>
                  <a:rPr lang="fr-FR">
                    <a:solidFill>
                      <a:schemeClr val="tx1"/>
                    </a:solidFill>
                  </a:rPr>
                  <a:t> (-gradient)</a:t>
                </a:r>
              </a:p>
              <a:p>
                <a:r>
                  <a:rPr lang="fr-FR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𝒅𝑿</m:t>
                        </m:r>
                      </m:e>
                    </m:acc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err="1">
                    <a:solidFill>
                      <a:schemeClr val="tx1"/>
                    </a:solidFill>
                  </a:rPr>
                  <a:t>is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always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proportional</a:t>
                </a:r>
                <a:r>
                  <a:rPr lang="fr-FR">
                    <a:solidFill>
                      <a:schemeClr val="tx1"/>
                    </a:solidFill>
                  </a:rPr>
                  <a:t> to the gradient.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F36459C-A709-4847-A2F2-9B716608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021288"/>
                <a:ext cx="8674169" cy="705642"/>
              </a:xfrm>
              <a:prstGeom prst="rect">
                <a:avLst/>
              </a:prstGeom>
              <a:blipFill>
                <a:blip r:embed="rId10"/>
                <a:stretch>
                  <a:fillRect l="-586" t="-3509" b="-70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A657CE6-A115-6843-BCB8-45BD82775C1C}"/>
                  </a:ext>
                </a:extLst>
              </p:cNvPr>
              <p:cNvSpPr txBox="1"/>
              <p:nvPr/>
            </p:nvSpPr>
            <p:spPr>
              <a:xfrm>
                <a:off x="1691680" y="5480050"/>
                <a:ext cx="4825873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</m:acc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)≃</m:t>
                    </m:r>
                  </m:oMath>
                </a14:m>
                <a:r>
                  <a:rPr lang="fr-FR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acc>
                      <m:accPr>
                        <m:chr m:val="⃗"/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</m:acc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</m:oMath>
                </a14:m>
                <a:endParaRPr lang="fr-FR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A657CE6-A115-6843-BCB8-45BD82775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480050"/>
                <a:ext cx="4825873" cy="410497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1138" name="Text Box 2">
                <a:extLst>
                  <a:ext uri="{FF2B5EF4-FFF2-40B4-BE49-F238E27FC236}">
                    <a16:creationId xmlns:a16="http://schemas.microsoft.com/office/drawing/2014/main" id="{47CCB35D-F41B-EE45-9E3B-46BE958FFA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1680" y="263505"/>
                <a:ext cx="7401683" cy="689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200">
                    <a:solidFill>
                      <a:srgbClr val="000000"/>
                    </a:solidFill>
                    <a:latin typeface="Arial" panose="020B0604020202020204" pitchFamily="34" charset="0"/>
                    <a:ea typeface="DejaVu Sans" charset="0"/>
                    <a:cs typeface="DejaVu Sans" charset="0"/>
                  </a:defRPr>
                </a:lvl1pPr>
                <a:lvl2pPr>
                  <a:spcBef>
                    <a:spcPts val="7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rgbClr val="000000"/>
                    </a:solidFill>
                    <a:latin typeface="Arial" panose="020B0604020202020204" pitchFamily="34" charset="0"/>
                    <a:ea typeface="DejaVu Sans" charset="0"/>
                    <a:cs typeface="DejaVu Sans" charset="0"/>
                  </a:defRPr>
                </a:lvl2pPr>
                <a:lvl3pPr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DejaVu Sans" charset="0"/>
                    <a:cs typeface="DejaVu Sans" charset="0"/>
                  </a:defRPr>
                </a:lvl3pPr>
                <a:lvl4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DejaVu Sans" charset="0"/>
                    <a:cs typeface="DejaVu Sans" charset="0"/>
                  </a:defRPr>
                </a:lvl4pPr>
                <a:lvl5pPr>
                  <a:spcBef>
                    <a:spcPts val="500"/>
                  </a:spcBef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DejaVu Sans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DejaVu Sans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DejaVu Sans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DejaVu Sans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DejaVu Sans" charset="0"/>
                    <a:cs typeface="DejaVu Sans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fr-FR" altLang="fr-FR" sz="1800" err="1"/>
                  <a:t>Now</a:t>
                </a:r>
                <a:r>
                  <a:rPr lang="fr-FR" altLang="fr-FR" sz="1800"/>
                  <a:t> </a:t>
                </a:r>
                <a:r>
                  <a:rPr lang="fr-FR" altLang="fr-FR" sz="1800" err="1"/>
                  <a:t>we</a:t>
                </a:r>
                <a:r>
                  <a:rPr lang="fr-FR" altLang="fr-FR" sz="1800"/>
                  <a:t> </a:t>
                </a:r>
                <a:r>
                  <a:rPr lang="fr-FR" altLang="fr-FR" sz="1800" err="1"/>
                  <a:t>want</a:t>
                </a:r>
                <a:r>
                  <a:rPr lang="fr-FR" altLang="fr-FR" sz="1800"/>
                  <a:t> to </a:t>
                </a:r>
                <a:r>
                  <a:rPr lang="fr-FR" altLang="fr-FR" sz="1800" err="1"/>
                  <a:t>find</a:t>
                </a:r>
                <a:r>
                  <a:rPr lang="fr-FR" altLang="fr-FR" sz="1800"/>
                  <a:t> the minimum, </a:t>
                </a:r>
                <a:r>
                  <a:rPr lang="fr-FR" altLang="fr-FR" sz="1800" err="1"/>
                  <a:t>so</a:t>
                </a:r>
                <a:r>
                  <a:rPr lang="fr-FR" altLang="fr-FR" sz="1800"/>
                  <a:t> cancel the gradient </a:t>
                </a:r>
                <a:r>
                  <a:rPr lang="fr-FR" altLang="fr-FR" sz="1800" err="1"/>
                  <a:t>keeping</a:t>
                </a:r>
                <a:endParaRPr lang="fr-FR" altLang="fr-FR" sz="1800"/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𝒅𝑿</m:t>
                        </m:r>
                      </m:e>
                    </m:acc>
                    <m:r>
                      <a:rPr lang="fr-F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err="1">
                    <a:solidFill>
                      <a:schemeClr val="tx1"/>
                    </a:solidFill>
                  </a:rPr>
                  <a:t>is</a:t>
                </a:r>
                <a:r>
                  <a:rPr lang="fr-FR" sz="1800">
                    <a:solidFill>
                      <a:schemeClr val="tx1"/>
                    </a:solidFill>
                  </a:rPr>
                  <a:t> </a:t>
                </a:r>
                <a:r>
                  <a:rPr lang="fr-FR" sz="1800" err="1">
                    <a:solidFill>
                      <a:schemeClr val="tx1"/>
                    </a:solidFill>
                  </a:rPr>
                  <a:t>always</a:t>
                </a:r>
                <a:r>
                  <a:rPr lang="fr-FR" sz="1800">
                    <a:solidFill>
                      <a:schemeClr val="tx1"/>
                    </a:solidFill>
                  </a:rPr>
                  <a:t> </a:t>
                </a:r>
                <a:r>
                  <a:rPr lang="fr-FR" sz="1800" err="1">
                    <a:solidFill>
                      <a:schemeClr val="tx1"/>
                    </a:solidFill>
                  </a:rPr>
                  <a:t>proportional</a:t>
                </a:r>
                <a:r>
                  <a:rPr lang="fr-FR" sz="1800">
                    <a:solidFill>
                      <a:schemeClr val="tx1"/>
                    </a:solidFill>
                  </a:rPr>
                  <a:t> to the gradient</a:t>
                </a:r>
                <a:endParaRPr lang="fr-FR" altLang="fr-FR" sz="1800"/>
              </a:p>
            </p:txBody>
          </p:sp>
        </mc:Choice>
        <mc:Fallback xmlns="">
          <p:sp>
            <p:nvSpPr>
              <p:cNvPr id="91138" name="Text Box 2">
                <a:extLst>
                  <a:ext uri="{FF2B5EF4-FFF2-40B4-BE49-F238E27FC236}">
                    <a16:creationId xmlns:a16="http://schemas.microsoft.com/office/drawing/2014/main" id="{47CCB35D-F41B-EE45-9E3B-46BE958FF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263505"/>
                <a:ext cx="7401683" cy="689677"/>
              </a:xfrm>
              <a:prstGeom prst="rect">
                <a:avLst/>
              </a:prstGeom>
              <a:blipFill>
                <a:blip r:embed="rId4"/>
                <a:stretch>
                  <a:fillRect l="-514" t="-3636" b="-10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139" name="Object 3">
            <a:extLst>
              <a:ext uri="{FF2B5EF4-FFF2-40B4-BE49-F238E27FC236}">
                <a16:creationId xmlns:a16="http://schemas.microsoft.com/office/drawing/2014/main" id="{D05B9816-877B-7540-A96C-63B1FBCBCE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862447"/>
              </p:ext>
            </p:extLst>
          </p:nvPr>
        </p:nvGraphicFramePr>
        <p:xfrm>
          <a:off x="3131840" y="1132607"/>
          <a:ext cx="3652838" cy="33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8" r:id="rId5" imgW="30721300" imgH="31597600" progId="">
                  <p:embed/>
                </p:oleObj>
              </mc:Choice>
              <mc:Fallback>
                <p:oleObj r:id="rId5" imgW="30721300" imgH="315976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1132607"/>
                        <a:ext cx="3652838" cy="331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0" name="Text Box 4">
            <a:extLst>
              <a:ext uri="{FF2B5EF4-FFF2-40B4-BE49-F238E27FC236}">
                <a16:creationId xmlns:a16="http://schemas.microsoft.com/office/drawing/2014/main" id="{B425DEC9-6876-5B44-837B-61F1EDDF9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6040438"/>
            <a:ext cx="302869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d </a:t>
            </a:r>
            <a:r>
              <a:rPr lang="fr-FR" altLang="fr-FR" sz="1800" err="1"/>
              <a:t>is</a:t>
            </a:r>
            <a:r>
              <a:rPr lang="fr-FR" altLang="fr-FR" sz="1800"/>
              <a:t> the optimum distance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>
            <a:extLst>
              <a:ext uri="{FF2B5EF4-FFF2-40B4-BE49-F238E27FC236}">
                <a16:creationId xmlns:a16="http://schemas.microsoft.com/office/drawing/2014/main" id="{9F5032A4-28AE-BD43-AD15-F89D502BC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352425"/>
            <a:ext cx="3875077" cy="440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Summary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At </a:t>
            </a:r>
            <a:r>
              <a:rPr lang="fr-FR" altLang="fr-FR" sz="1800" err="1"/>
              <a:t>each</a:t>
            </a:r>
            <a:r>
              <a:rPr lang="fr-FR" altLang="fr-FR" sz="1800"/>
              <a:t> </a:t>
            </a:r>
            <a:r>
              <a:rPr lang="fr-FR" altLang="fr-FR" sz="1800" err="1"/>
              <a:t>step</a:t>
            </a:r>
            <a:r>
              <a:rPr lang="fr-FR" altLang="fr-FR" sz="1800"/>
              <a:t> of </a:t>
            </a:r>
            <a:r>
              <a:rPr lang="fr-FR" altLang="fr-FR" sz="1800" err="1"/>
              <a:t>calculation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- </a:t>
            </a:r>
            <a:r>
              <a:rPr lang="fr-FR" altLang="fr-FR" sz="1800" err="1"/>
              <a:t>Calculate</a:t>
            </a:r>
            <a:r>
              <a:rPr lang="fr-FR" altLang="fr-FR" sz="1800"/>
              <a:t> the </a:t>
            </a:r>
            <a:r>
              <a:rPr lang="fr-FR" altLang="fr-FR" sz="1800" err="1"/>
              <a:t>descent</a:t>
            </a:r>
            <a:r>
              <a:rPr lang="fr-FR" altLang="fr-FR" sz="1800"/>
              <a:t> direction: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 err="1"/>
              <a:t>Calculate</a:t>
            </a:r>
            <a:r>
              <a:rPr lang="fr-FR" altLang="fr-FR" sz="1800"/>
              <a:t> the </a:t>
            </a:r>
            <a:r>
              <a:rPr lang="fr-FR" altLang="fr-FR" sz="1800" err="1"/>
              <a:t>length</a:t>
            </a:r>
            <a:r>
              <a:rPr lang="fr-FR" altLang="fr-FR" sz="1800"/>
              <a:t> of </a:t>
            </a:r>
            <a:r>
              <a:rPr lang="fr-FR" altLang="fr-FR" sz="1800" err="1"/>
              <a:t>descent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/>
              <a:t> </a:t>
            </a:r>
            <a:r>
              <a:rPr lang="fr-FR" altLang="fr-FR" sz="1800" err="1"/>
              <a:t>Compute</a:t>
            </a:r>
            <a:r>
              <a:rPr lang="fr-FR" altLang="fr-FR" sz="1800"/>
              <a:t>  the new point </a:t>
            </a:r>
            <a:r>
              <a:rPr lang="fr-FR" altLang="fr-FR" sz="1800" err="1"/>
              <a:t>X</a:t>
            </a:r>
            <a:r>
              <a:rPr lang="fr-FR" altLang="fr-FR" sz="1800" baseline="-25000" err="1"/>
              <a:t>k</a:t>
            </a:r>
            <a:endParaRPr lang="fr-FR" altLang="fr-FR" sz="1800" baseline="-2500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endParaRPr lang="fr-FR" altLang="fr-FR" sz="1800" baseline="-25000"/>
          </a:p>
          <a:p>
            <a:pPr eaLnBrk="1" hangingPunct="1">
              <a:spcBef>
                <a:spcPct val="0"/>
              </a:spcBef>
            </a:pPr>
            <a:endParaRPr lang="fr-FR" altLang="fr-FR" sz="1800" baseline="-25000"/>
          </a:p>
          <a:p>
            <a:pPr eaLnBrk="1" hangingPunct="1">
              <a:spcBef>
                <a:spcPct val="0"/>
              </a:spcBef>
            </a:pPr>
            <a:r>
              <a:rPr lang="fr-FR" altLang="fr-FR" sz="2400" baseline="-25000"/>
              <a:t>REPEAT  down to </a:t>
            </a:r>
            <a:r>
              <a:rPr lang="fr-FR" altLang="fr-FR" sz="2400" baseline="-25000" err="1"/>
              <a:t>desired</a:t>
            </a:r>
            <a:r>
              <a:rPr lang="fr-FR" altLang="fr-FR" sz="2400" baseline="-25000"/>
              <a:t> </a:t>
            </a:r>
            <a:r>
              <a:rPr lang="fr-FR" altLang="fr-FR" sz="2400" baseline="-25000" err="1"/>
              <a:t>accuracy</a:t>
            </a:r>
            <a:endParaRPr lang="fr-FR" altLang="fr-FR" sz="2400" baseline="-25000"/>
          </a:p>
          <a:p>
            <a:pPr eaLnBrk="1" hangingPunct="1">
              <a:spcBef>
                <a:spcPct val="0"/>
              </a:spcBef>
            </a:pPr>
            <a:endParaRPr lang="fr-FR" altLang="fr-FR" sz="1800" baseline="-250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aseline="-25000"/>
          </a:p>
        </p:txBody>
      </p:sp>
      <p:graphicFrame>
        <p:nvGraphicFramePr>
          <p:cNvPr id="93186" name="Object 2">
            <a:extLst>
              <a:ext uri="{FF2B5EF4-FFF2-40B4-BE49-F238E27FC236}">
                <a16:creationId xmlns:a16="http://schemas.microsoft.com/office/drawing/2014/main" id="{FC4E471D-16C1-684F-87BF-C083EFC67F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1341438"/>
          <a:ext cx="3024187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2" r:id="rId4" imgW="28092400" imgH="22529800" progId="">
                  <p:embed/>
                </p:oleObj>
              </mc:Choice>
              <mc:Fallback>
                <p:oleObj r:id="rId4" imgW="28092400" imgH="225298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341438"/>
                        <a:ext cx="3024187" cy="242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>
            <a:extLst>
              <a:ext uri="{FF2B5EF4-FFF2-40B4-BE49-F238E27FC236}">
                <a16:creationId xmlns:a16="http://schemas.microsoft.com/office/drawing/2014/main" id="{800DEA97-0F88-454D-93BA-4146285E5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423863"/>
            <a:ext cx="6234697" cy="231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But </a:t>
            </a:r>
            <a:r>
              <a:rPr lang="fr-FR" altLang="fr-FR" sz="1800" err="1"/>
              <a:t>this</a:t>
            </a:r>
            <a:r>
              <a:rPr lang="fr-FR" altLang="fr-FR" sz="1800"/>
              <a:t> </a:t>
            </a:r>
            <a:r>
              <a:rPr lang="fr-FR" altLang="fr-FR" sz="1800" err="1"/>
              <a:t>method</a:t>
            </a:r>
            <a:r>
              <a:rPr lang="fr-FR" altLang="fr-FR" sz="1800"/>
              <a:t> has </a:t>
            </a:r>
            <a:r>
              <a:rPr lang="fr-FR" altLang="fr-FR" sz="1800" err="1"/>
              <a:t>its</a:t>
            </a:r>
            <a:r>
              <a:rPr lang="fr-FR" altLang="fr-FR" sz="1800"/>
              <a:t> limitations: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 </a:t>
            </a:r>
            <a:r>
              <a:rPr lang="fr-FR" altLang="fr-FR" sz="1800" err="1"/>
              <a:t>Sometimes</a:t>
            </a:r>
            <a:r>
              <a:rPr lang="fr-FR" altLang="fr-FR" sz="1800"/>
              <a:t> the </a:t>
            </a:r>
            <a:r>
              <a:rPr lang="fr-FR" altLang="fr-FR" sz="1800" err="1"/>
              <a:t>steepest</a:t>
            </a:r>
            <a:r>
              <a:rPr lang="fr-FR" altLang="fr-FR" sz="1800"/>
              <a:t> </a:t>
            </a:r>
            <a:r>
              <a:rPr lang="fr-FR" altLang="fr-FR" sz="1800" err="1"/>
              <a:t>slope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not </a:t>
            </a:r>
            <a:r>
              <a:rPr lang="fr-FR" altLang="fr-FR" sz="1800" err="1"/>
              <a:t>always</a:t>
            </a:r>
            <a:r>
              <a:rPr lang="fr-FR" altLang="fr-FR" sz="1800"/>
              <a:t> optimal !!!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EXAMPLE: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BADE63-7FB2-9148-881E-892BEB02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204864"/>
            <a:ext cx="7517619" cy="45223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1E3BE0F0-E667-B547-8754-8803CC0AD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88913"/>
            <a:ext cx="85693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 altLang="fr-FR">
              <a:solidFill>
                <a:schemeClr val="tx1"/>
              </a:solidFill>
            </a:endParaRPr>
          </a:p>
          <a:p>
            <a:r>
              <a:rPr lang="fr-FR" altLang="fr-FR">
                <a:solidFill>
                  <a:schemeClr val="tx1"/>
                </a:solidFill>
              </a:rPr>
              <a:t>Find the minimum point of a given function with complex shape</a:t>
            </a: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r>
              <a:rPr lang="fr-FR" altLang="fr-FR">
                <a:solidFill>
                  <a:schemeClr val="tx1"/>
                </a:solidFill>
              </a:rPr>
              <a:t>Find the best model that fits some data points.</a:t>
            </a:r>
          </a:p>
        </p:txBody>
      </p:sp>
      <p:pic>
        <p:nvPicPr>
          <p:cNvPr id="20482" name="Image 2">
            <a:extLst>
              <a:ext uri="{FF2B5EF4-FFF2-40B4-BE49-F238E27FC236}">
                <a16:creationId xmlns:a16="http://schemas.microsoft.com/office/drawing/2014/main" id="{8120EC3B-960C-784B-8DD0-09731F96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358933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Image 4">
            <a:extLst>
              <a:ext uri="{FF2B5EF4-FFF2-40B4-BE49-F238E27FC236}">
                <a16:creationId xmlns:a16="http://schemas.microsoft.com/office/drawing/2014/main" id="{24E653D9-70AB-9C4B-ADF3-E6CEE055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1252538"/>
            <a:ext cx="3392487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Image 5">
            <a:extLst>
              <a:ext uri="{FF2B5EF4-FFF2-40B4-BE49-F238E27FC236}">
                <a16:creationId xmlns:a16="http://schemas.microsoft.com/office/drawing/2014/main" id="{90213DF3-2BDB-184A-B445-BEBED50B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706938"/>
            <a:ext cx="3241675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1">
            <a:extLst>
              <a:ext uri="{FF2B5EF4-FFF2-40B4-BE49-F238E27FC236}">
                <a16:creationId xmlns:a16="http://schemas.microsoft.com/office/drawing/2014/main" id="{5FBE1D87-0B42-F34D-A48F-909C1FF1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213" y="1196975"/>
            <a:ext cx="4751388" cy="334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7282" name="Picture 2">
            <a:extLst>
              <a:ext uri="{FF2B5EF4-FFF2-40B4-BE49-F238E27FC236}">
                <a16:creationId xmlns:a16="http://schemas.microsoft.com/office/drawing/2014/main" id="{F13D2A81-CF6B-0949-A69B-A386D8D0E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455863"/>
            <a:ext cx="5329237" cy="399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7283" name="Oval 3">
            <a:extLst>
              <a:ext uri="{FF2B5EF4-FFF2-40B4-BE49-F238E27FC236}">
                <a16:creationId xmlns:a16="http://schemas.microsoft.com/office/drawing/2014/main" id="{F6A1AA4C-9972-F64E-8563-A46709E8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252913"/>
            <a:ext cx="215900" cy="217487"/>
          </a:xfrm>
          <a:prstGeom prst="ellipse">
            <a:avLst/>
          </a:prstGeom>
          <a:solidFill>
            <a:srgbClr val="FF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97284" name="Text Box 4">
            <a:extLst>
              <a:ext uri="{FF2B5EF4-FFF2-40B4-BE49-F238E27FC236}">
                <a16:creationId xmlns:a16="http://schemas.microsoft.com/office/drawing/2014/main" id="{BBA1D281-84DA-924B-9600-1F7165070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176713"/>
            <a:ext cx="1106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>
                <a:solidFill>
                  <a:srgbClr val="FFFFFF"/>
                </a:solidFill>
              </a:rPr>
              <a:t>minimum</a:t>
            </a: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65249B6B-E67E-114F-A6B9-17503F3C1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280988"/>
            <a:ext cx="408305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Either minimize F (x, y) (picture below)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Imagine that we are in a "valley" close.</a:t>
            </a:r>
          </a:p>
        </p:txBody>
      </p:sp>
      <p:sp>
        <p:nvSpPr>
          <p:cNvPr id="97286" name="Oval 6">
            <a:extLst>
              <a:ext uri="{FF2B5EF4-FFF2-40B4-BE49-F238E27FC236}">
                <a16:creationId xmlns:a16="http://schemas.microsoft.com/office/drawing/2014/main" id="{27F335B3-B73C-9740-BD04-9F7A69AC5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2814638"/>
            <a:ext cx="142875" cy="144462"/>
          </a:xfrm>
          <a:prstGeom prst="ellipse">
            <a:avLst/>
          </a:prstGeom>
          <a:solidFill>
            <a:srgbClr val="6600FF"/>
          </a:solidFill>
          <a:ln w="9360" cap="sq">
            <a:solidFill>
              <a:srgbClr val="99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97287" name="Line 7">
            <a:extLst>
              <a:ext uri="{FF2B5EF4-FFF2-40B4-BE49-F238E27FC236}">
                <a16:creationId xmlns:a16="http://schemas.microsoft.com/office/drawing/2014/main" id="{8D329993-E388-C940-AC3F-E03FE598D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59100"/>
            <a:ext cx="504825" cy="431800"/>
          </a:xfrm>
          <a:prstGeom prst="line">
            <a:avLst/>
          </a:prstGeom>
          <a:noFill/>
          <a:ln w="38160" cap="sq">
            <a:solidFill>
              <a:srgbClr val="66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7288" name="Oval 8">
            <a:extLst>
              <a:ext uri="{FF2B5EF4-FFF2-40B4-BE49-F238E27FC236}">
                <a16:creationId xmlns:a16="http://schemas.microsoft.com/office/drawing/2014/main" id="{A2177305-AE2F-224C-9BF1-333B03798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4110038"/>
            <a:ext cx="142875" cy="144462"/>
          </a:xfrm>
          <a:prstGeom prst="ellipse">
            <a:avLst/>
          </a:prstGeom>
          <a:solidFill>
            <a:srgbClr val="FFFF00"/>
          </a:solidFill>
          <a:ln w="9360" cap="sq">
            <a:solidFill>
              <a:srgbClr val="99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97289" name="Line 9">
            <a:extLst>
              <a:ext uri="{FF2B5EF4-FFF2-40B4-BE49-F238E27FC236}">
                <a16:creationId xmlns:a16="http://schemas.microsoft.com/office/drawing/2014/main" id="{B03F28C8-2D14-8E4C-9395-710F15C4E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875" y="4327525"/>
            <a:ext cx="1588" cy="647700"/>
          </a:xfrm>
          <a:prstGeom prst="line">
            <a:avLst/>
          </a:prstGeom>
          <a:noFill/>
          <a:ln w="38160" cap="sq">
            <a:solidFill>
              <a:srgbClr val="FF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7290" name="Oval 10">
            <a:extLst>
              <a:ext uri="{FF2B5EF4-FFF2-40B4-BE49-F238E27FC236}">
                <a16:creationId xmlns:a16="http://schemas.microsoft.com/office/drawing/2014/main" id="{70B964A0-FB24-BE4F-91C0-B1DB4081E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5551488"/>
            <a:ext cx="142875" cy="144462"/>
          </a:xfrm>
          <a:prstGeom prst="ellipse">
            <a:avLst/>
          </a:prstGeom>
          <a:solidFill>
            <a:srgbClr val="FF6600"/>
          </a:solidFill>
          <a:ln w="9360" cap="sq">
            <a:solidFill>
              <a:srgbClr val="99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97291" name="Line 11">
            <a:extLst>
              <a:ext uri="{FF2B5EF4-FFF2-40B4-BE49-F238E27FC236}">
                <a16:creationId xmlns:a16="http://schemas.microsoft.com/office/drawing/2014/main" id="{ABF9BF41-E607-8A4D-9FCC-989291751A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0788" y="5622925"/>
            <a:ext cx="793750" cy="1588"/>
          </a:xfrm>
          <a:prstGeom prst="line">
            <a:avLst/>
          </a:prstGeom>
          <a:noFill/>
          <a:ln w="38160" cap="sq">
            <a:solidFill>
              <a:srgbClr val="FF66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7292" name="Text Box 12">
            <a:extLst>
              <a:ext uri="{FF2B5EF4-FFF2-40B4-BE49-F238E27FC236}">
                <a16:creationId xmlns:a16="http://schemas.microsoft.com/office/drawing/2014/main" id="{735256D4-CD07-6542-8B64-D25CCF94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1576388"/>
            <a:ext cx="4427538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The arrow is the direction of - gradient.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For yellow and orange dots gradient is not</a:t>
            </a:r>
            <a:br>
              <a:rPr lang="fr-FR" altLang="fr-FR" sz="1800" i="1"/>
            </a:br>
            <a:r>
              <a:rPr lang="fr-FR" altLang="fr-FR" sz="1800" i="1"/>
              <a:t>the best direction!</a:t>
            </a:r>
          </a:p>
        </p:txBody>
      </p:sp>
      <p:sp>
        <p:nvSpPr>
          <p:cNvPr id="97293" name="Text Box 13">
            <a:extLst>
              <a:ext uri="{FF2B5EF4-FFF2-40B4-BE49-F238E27FC236}">
                <a16:creationId xmlns:a16="http://schemas.microsoft.com/office/drawing/2014/main" id="{645B23D2-338A-2B4E-96E8-DC8D8826B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949950"/>
            <a:ext cx="25590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6600FF"/>
                </a:solidFill>
              </a:rPr>
              <a:t>=&gt; conjugate gradient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 Box 1">
            <a:extLst>
              <a:ext uri="{FF2B5EF4-FFF2-40B4-BE49-F238E27FC236}">
                <a16:creationId xmlns:a16="http://schemas.microsoft.com/office/drawing/2014/main" id="{9543BB26-5A89-E341-819C-EFBC56201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496888"/>
            <a:ext cx="3160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algorithm will be like this:</a:t>
            </a:r>
          </a:p>
        </p:txBody>
      </p:sp>
      <p:graphicFrame>
        <p:nvGraphicFramePr>
          <p:cNvPr id="101378" name="Object 2">
            <a:extLst>
              <a:ext uri="{FF2B5EF4-FFF2-40B4-BE49-F238E27FC236}">
                <a16:creationId xmlns:a16="http://schemas.microsoft.com/office/drawing/2014/main" id="{1DFCDBC0-74CE-9D4E-B511-896FC052C9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1196975"/>
          <a:ext cx="334168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2" r:id="rId4" imgW="24574500" imgH="5562600" progId="">
                  <p:embed/>
                </p:oleObj>
              </mc:Choice>
              <mc:Fallback>
                <p:oleObj r:id="rId4" imgW="24574500" imgH="55626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96975"/>
                        <a:ext cx="3341688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79" name="Text Box 3">
            <a:extLst>
              <a:ext uri="{FF2B5EF4-FFF2-40B4-BE49-F238E27FC236}">
                <a16:creationId xmlns:a16="http://schemas.microsoft.com/office/drawing/2014/main" id="{B5932EE4-AA7E-2349-92AB-5A8CF91DA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2152650"/>
            <a:ext cx="7213600" cy="185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where d</a:t>
            </a:r>
            <a:r>
              <a:rPr lang="fr-FR" altLang="fr-FR" sz="1800" baseline="-25000"/>
              <a:t>k</a:t>
            </a:r>
            <a:r>
              <a:rPr lang="fr-FR" altLang="fr-FR" sz="1800"/>
              <a:t> is the distance of descent and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</a:t>
            </a:r>
            <a:r>
              <a:rPr lang="fr-FR" altLang="fr-FR" sz="1800"/>
              <a:t>is the direction of descent.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BUT in the conjugate gradient method,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</a:t>
            </a:r>
            <a:r>
              <a:rPr lang="fr-FR" altLang="fr-FR" sz="1800"/>
              <a:t>is not the gradient (a priori)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will be something more complicated ..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fact the descent direction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</a:t>
            </a:r>
            <a:r>
              <a:rPr lang="fr-FR" altLang="fr-FR" sz="1800"/>
              <a:t>vary at each stage.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particular, it must have </a:t>
            </a:r>
          </a:p>
        </p:txBody>
      </p:sp>
      <p:graphicFrame>
        <p:nvGraphicFramePr>
          <p:cNvPr id="101380" name="Object 4">
            <a:extLst>
              <a:ext uri="{FF2B5EF4-FFF2-40B4-BE49-F238E27FC236}">
                <a16:creationId xmlns:a16="http://schemas.microsoft.com/office/drawing/2014/main" id="{C92F44CA-22BF-0344-8BD0-E942AF3D1D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4149725"/>
          <a:ext cx="13652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3" r:id="rId6" imgW="13169900" imgH="5270500" progId="">
                  <p:embed/>
                </p:oleObj>
              </mc:Choice>
              <mc:Fallback>
                <p:oleObj r:id="rId6" imgW="13169900" imgH="52705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149725"/>
                        <a:ext cx="13652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1" name="Text Box 5">
            <a:extLst>
              <a:ext uri="{FF2B5EF4-FFF2-40B4-BE49-F238E27FC236}">
                <a16:creationId xmlns:a16="http://schemas.microsoft.com/office/drawing/2014/main" id="{708894D0-4587-E84C-AB80-2246727BF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5032375"/>
            <a:ext cx="6586537" cy="9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So 2 questions: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1) How to calculate the descent direction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2) Knowing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 </a:t>
            </a:r>
            <a:r>
              <a:rPr lang="fr-FR" altLang="fr-FR" sz="1800" b="0"/>
              <a:t> </a:t>
            </a:r>
            <a:r>
              <a:rPr lang="fr-FR" altLang="fr-FR" sz="1800"/>
              <a:t>what is the best value of the length of descent</a:t>
            </a:r>
            <a:r>
              <a:rPr lang="fr-FR" altLang="fr-FR" sz="1800" baseline="-25000"/>
              <a:t>k</a:t>
            </a:r>
            <a:r>
              <a:rPr lang="fr-FR" altLang="fr-FR" sz="1800"/>
              <a:t> 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8B1C1286-0348-C047-B0EC-20B24E193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-504056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2C5291F-D1C4-6B47-9E43-CABEF50F409D}"/>
                  </a:ext>
                </a:extLst>
              </p:cNvPr>
              <p:cNvSpPr txBox="1"/>
              <p:nvPr/>
            </p:nvSpPr>
            <p:spPr>
              <a:xfrm>
                <a:off x="395536" y="188640"/>
                <a:ext cx="8174033" cy="5283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>
                    <a:solidFill>
                      <a:schemeClr val="tx1"/>
                    </a:solidFill>
                  </a:rPr>
                  <a:t>How to </a:t>
                </a:r>
                <a:r>
                  <a:rPr lang="fr-FR" err="1">
                    <a:solidFill>
                      <a:schemeClr val="tx1"/>
                    </a:solidFill>
                  </a:rPr>
                  <a:t>build</a:t>
                </a:r>
                <a:r>
                  <a:rPr lang="fr-FR">
                    <a:solidFill>
                      <a:schemeClr val="tx1"/>
                    </a:solidFill>
                  </a:rPr>
                  <a:t> the </a:t>
                </a:r>
                <a:r>
                  <a:rPr lang="fr-FR" err="1">
                    <a:solidFill>
                      <a:schemeClr val="tx1"/>
                    </a:solidFill>
                  </a:rPr>
                  <a:t>U</a:t>
                </a:r>
                <a:r>
                  <a:rPr lang="fr-FR" baseline="-25000" err="1">
                    <a:solidFill>
                      <a:schemeClr val="tx1"/>
                    </a:solidFill>
                  </a:rPr>
                  <a:t>k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vectors</a:t>
                </a:r>
                <a:r>
                  <a:rPr lang="fr-FR">
                    <a:solidFill>
                      <a:schemeClr val="tx1"/>
                    </a:solidFill>
                  </a:rPr>
                  <a:t> ?</a:t>
                </a: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:r>
                  <a:rPr lang="fr-FR" err="1">
                    <a:solidFill>
                      <a:schemeClr val="tx1"/>
                    </a:solidFill>
                  </a:rPr>
                  <a:t>We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turn</a:t>
                </a:r>
                <a:r>
                  <a:rPr lang="fr-FR">
                    <a:solidFill>
                      <a:schemeClr val="tx1"/>
                    </a:solidFill>
                  </a:rPr>
                  <a:t> to a </a:t>
                </a:r>
                <a:r>
                  <a:rPr lang="fr-FR" err="1">
                    <a:solidFill>
                      <a:schemeClr val="tx1"/>
                    </a:solidFill>
                  </a:rPr>
                  <a:t>theorem</a:t>
                </a:r>
                <a:r>
                  <a:rPr lang="fr-FR">
                    <a:solidFill>
                      <a:schemeClr val="tx1"/>
                    </a:solidFill>
                  </a:rPr>
                  <a:t> of </a:t>
                </a:r>
                <a:r>
                  <a:rPr lang="fr-FR" err="1">
                    <a:solidFill>
                      <a:schemeClr val="tx1"/>
                    </a:solidFill>
                  </a:rPr>
                  <a:t>algebra</a:t>
                </a:r>
                <a:r>
                  <a:rPr lang="fr-FR">
                    <a:solidFill>
                      <a:schemeClr val="tx1"/>
                    </a:solidFill>
                  </a:rPr>
                  <a:t>. If A </a:t>
                </a:r>
                <a:r>
                  <a:rPr lang="fr-FR" err="1">
                    <a:solidFill>
                      <a:schemeClr val="tx1"/>
                    </a:solidFill>
                  </a:rPr>
                  <a:t>is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symetrical</a:t>
                </a:r>
                <a:r>
                  <a:rPr lang="fr-FR">
                    <a:solidFill>
                      <a:schemeClr val="tx1"/>
                    </a:solidFill>
                  </a:rPr>
                  <a:t>, </a:t>
                </a:r>
                <a:r>
                  <a:rPr lang="fr-FR" err="1">
                    <a:solidFill>
                      <a:schemeClr val="tx1"/>
                    </a:solidFill>
                  </a:rPr>
                  <a:t>definite</a:t>
                </a:r>
                <a:r>
                  <a:rPr lang="fr-FR">
                    <a:solidFill>
                      <a:schemeClr val="tx1"/>
                    </a:solidFill>
                  </a:rPr>
                  <a:t> and positive</a:t>
                </a:r>
              </a:p>
              <a:p>
                <a:r>
                  <a:rPr lang="fr-FR">
                    <a:solidFill>
                      <a:schemeClr val="tx1"/>
                    </a:solidFill>
                  </a:rPr>
                  <a:t>(</a:t>
                </a:r>
                <a:r>
                  <a:rPr lang="fr-FR" err="1">
                    <a:solidFill>
                      <a:schemeClr val="tx1"/>
                    </a:solidFill>
                  </a:rPr>
                  <a:t>which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is</a:t>
                </a:r>
                <a:r>
                  <a:rPr lang="fr-FR">
                    <a:solidFill>
                      <a:schemeClr val="tx1"/>
                    </a:solidFill>
                  </a:rPr>
                  <a:t> the case </a:t>
                </a:r>
                <a:r>
                  <a:rPr lang="fr-FR" err="1">
                    <a:solidFill>
                      <a:schemeClr val="tx1"/>
                    </a:solidFill>
                  </a:rPr>
                  <a:t>around</a:t>
                </a:r>
                <a:r>
                  <a:rPr lang="fr-FR">
                    <a:solidFill>
                      <a:schemeClr val="tx1"/>
                    </a:solidFill>
                  </a:rPr>
                  <a:t> a minimum, i.e. all </a:t>
                </a:r>
                <a:r>
                  <a:rPr lang="fr-FR" err="1">
                    <a:solidFill>
                      <a:schemeClr val="tx1"/>
                    </a:solidFill>
                  </a:rPr>
                  <a:t>eigen</a:t>
                </a:r>
                <a:r>
                  <a:rPr lang="fr-FR">
                    <a:solidFill>
                      <a:schemeClr val="tx1"/>
                    </a:solidFill>
                  </a:rPr>
                  <a:t> values are &gt; 0) : </a:t>
                </a:r>
                <a:r>
                  <a:rPr lang="fr-FR" err="1">
                    <a:solidFill>
                      <a:schemeClr val="tx1"/>
                    </a:solidFill>
                  </a:rPr>
                  <a:t>then</a:t>
                </a:r>
                <a:endParaRPr lang="fr-FR">
                  <a:solidFill>
                    <a:schemeClr val="tx1"/>
                  </a:solidFill>
                </a:endParaRPr>
              </a:p>
              <a:p>
                <a:r>
                  <a:rPr lang="fr-FR">
                    <a:solidFill>
                      <a:schemeClr val="tx1"/>
                    </a:solidFill>
                  </a:rPr>
                  <a:t>There </a:t>
                </a:r>
                <a:r>
                  <a:rPr lang="fr-FR" err="1">
                    <a:solidFill>
                      <a:schemeClr val="tx1"/>
                    </a:solidFill>
                  </a:rPr>
                  <a:t>exist</a:t>
                </a:r>
                <a:r>
                  <a:rPr lang="fr-FR">
                    <a:solidFill>
                      <a:schemeClr val="tx1"/>
                    </a:solidFill>
                  </a:rPr>
                  <a:t> a base of </a:t>
                </a:r>
                <a:r>
                  <a:rPr lang="fr-FR" err="1">
                    <a:solidFill>
                      <a:schemeClr val="tx1"/>
                    </a:solidFill>
                  </a:rPr>
                  <a:t>space</a:t>
                </a:r>
                <a:r>
                  <a:rPr lang="fr-FR">
                    <a:solidFill>
                      <a:schemeClr val="tx1"/>
                    </a:solidFill>
                  </a:rPr>
                  <a:t> {</a:t>
                </a:r>
                <a:r>
                  <a:rPr lang="fr-FR" err="1">
                    <a:solidFill>
                      <a:schemeClr val="tx1"/>
                    </a:solidFill>
                  </a:rPr>
                  <a:t>U</a:t>
                </a:r>
                <a:r>
                  <a:rPr lang="fr-FR" baseline="-25000" err="1">
                    <a:solidFill>
                      <a:schemeClr val="tx1"/>
                    </a:solidFill>
                  </a:rPr>
                  <a:t>k</a:t>
                </a:r>
                <a:r>
                  <a:rPr lang="fr-FR">
                    <a:solidFill>
                      <a:schemeClr val="tx1"/>
                    </a:solidFill>
                  </a:rPr>
                  <a:t>} </a:t>
                </a:r>
                <a:r>
                  <a:rPr lang="fr-FR" err="1">
                    <a:solidFill>
                      <a:schemeClr val="tx1"/>
                    </a:solidFill>
                  </a:rPr>
                  <a:t>with</a:t>
                </a:r>
                <a:r>
                  <a:rPr lang="fr-FR">
                    <a:solidFill>
                      <a:schemeClr val="tx1"/>
                    </a:solidFill>
                  </a:rPr>
                  <a:t> N </a:t>
                </a:r>
                <a:r>
                  <a:rPr lang="fr-FR" err="1">
                    <a:solidFill>
                      <a:schemeClr val="tx1"/>
                    </a:solidFill>
                  </a:rPr>
                  <a:t>linearly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independant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vectors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so</a:t>
                </a:r>
                <a:endParaRPr lang="fr-FR">
                  <a:solidFill>
                    <a:schemeClr val="tx1"/>
                  </a:solidFill>
                </a:endParaRPr>
              </a:p>
              <a:p>
                <a:r>
                  <a:rPr lang="fr-FR">
                    <a:solidFill>
                      <a:schemeClr val="tx1"/>
                    </a:solidFill>
                  </a:rPr>
                  <a:t>That:</a:t>
                </a: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fr-F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sSub>
                        <m:sSubPr>
                          <m:ctrlPr>
                            <a:rPr lang="fr-F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r>
                        <a:rPr lang="fr-F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e>
                            <m:sub>
                              <m:r>
                                <a:rPr lang="fr-F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acc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fr-F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acc>
                            <m:accPr>
                              <m:chr m:val="⃗"/>
                              <m:ctrlP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𝐔</m:t>
                                  </m:r>
                                </m:e>
                                <m:sub>
                                  <m:r>
                                    <a:rPr lang="fr-F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fr-F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>
                  <a:solidFill>
                    <a:schemeClr val="tx1"/>
                  </a:solidFill>
                </a:endParaRP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:r>
                  <a:rPr lang="fr-FR">
                    <a:solidFill>
                      <a:schemeClr val="tx1"/>
                    </a:solidFill>
                  </a:rPr>
                  <a:t>i.e. all </a:t>
                </a:r>
                <a:r>
                  <a:rPr lang="fr-FR" err="1">
                    <a:solidFill>
                      <a:schemeClr val="tx1"/>
                    </a:solidFill>
                  </a:rPr>
                  <a:t>U</a:t>
                </a:r>
                <a:r>
                  <a:rPr lang="fr-FR" baseline="-25000" err="1">
                    <a:solidFill>
                      <a:schemeClr val="tx1"/>
                    </a:solidFill>
                  </a:rPr>
                  <a:t>k</a:t>
                </a:r>
                <a:r>
                  <a:rPr lang="fr-FR">
                    <a:solidFill>
                      <a:schemeClr val="tx1"/>
                    </a:solidFill>
                  </a:rPr>
                  <a:t> are </a:t>
                </a:r>
                <a:r>
                  <a:rPr lang="fr-FR" i="1" err="1">
                    <a:solidFill>
                      <a:schemeClr val="tx1"/>
                    </a:solidFill>
                  </a:rPr>
                  <a:t>conjugate</a:t>
                </a:r>
                <a:r>
                  <a:rPr lang="fr-FR" i="1">
                    <a:solidFill>
                      <a:schemeClr val="tx1"/>
                    </a:solidFill>
                  </a:rPr>
                  <a:t> </a:t>
                </a:r>
                <a:r>
                  <a:rPr lang="fr-FR" b="0">
                    <a:solidFill>
                      <a:schemeClr val="tx1"/>
                    </a:solidFill>
                  </a:rPr>
                  <a:t>to </a:t>
                </a:r>
                <a:r>
                  <a:rPr lang="fr-FR" b="0" err="1">
                    <a:solidFill>
                      <a:schemeClr val="tx1"/>
                    </a:solidFill>
                  </a:rPr>
                  <a:t>each</a:t>
                </a:r>
                <a:r>
                  <a:rPr lang="fr-FR" b="0">
                    <a:solidFill>
                      <a:schemeClr val="tx1"/>
                    </a:solidFill>
                  </a:rPr>
                  <a:t> </a:t>
                </a:r>
                <a:r>
                  <a:rPr lang="fr-FR" b="0" err="1">
                    <a:solidFill>
                      <a:schemeClr val="tx1"/>
                    </a:solidFill>
                  </a:rPr>
                  <a:t>others</a:t>
                </a:r>
                <a:r>
                  <a:rPr lang="fr-FR" b="0">
                    <a:solidFill>
                      <a:schemeClr val="tx1"/>
                    </a:solidFill>
                  </a:rPr>
                  <a:t> </a:t>
                </a:r>
                <a:r>
                  <a:rPr lang="fr-FR" b="0" err="1">
                    <a:solidFill>
                      <a:schemeClr val="tx1"/>
                    </a:solidFill>
                  </a:rPr>
                  <a:t>with</a:t>
                </a:r>
                <a:r>
                  <a:rPr lang="fr-FR" b="0">
                    <a:solidFill>
                      <a:schemeClr val="tx1"/>
                    </a:solidFill>
                  </a:rPr>
                  <a:t> respect to Matrix A.</a:t>
                </a:r>
              </a:p>
              <a:p>
                <a:endParaRPr lang="fr-FR" b="0">
                  <a:solidFill>
                    <a:schemeClr val="tx1"/>
                  </a:solidFill>
                </a:endParaRPr>
              </a:p>
              <a:p>
                <a:r>
                  <a:rPr lang="fr-FR" b="0">
                    <a:solidFill>
                      <a:schemeClr val="tx1"/>
                    </a:solidFill>
                  </a:rPr>
                  <a:t>There are N of </a:t>
                </a:r>
                <a:r>
                  <a:rPr lang="fr-FR" b="0" err="1">
                    <a:solidFill>
                      <a:schemeClr val="tx1"/>
                    </a:solidFill>
                  </a:rPr>
                  <a:t>such</a:t>
                </a:r>
                <a:r>
                  <a:rPr lang="fr-FR" b="0">
                    <a:solidFill>
                      <a:schemeClr val="tx1"/>
                    </a:solidFill>
                  </a:rPr>
                  <a:t> </a:t>
                </a:r>
                <a:r>
                  <a:rPr lang="fr-FR" b="0" err="1">
                    <a:solidFill>
                      <a:schemeClr val="tx1"/>
                    </a:solidFill>
                  </a:rPr>
                  <a:t>vectors</a:t>
                </a:r>
                <a:r>
                  <a:rPr lang="fr-FR" b="0">
                    <a:solidFill>
                      <a:schemeClr val="tx1"/>
                    </a:solidFill>
                  </a:rPr>
                  <a:t> (N= dimension of </a:t>
                </a:r>
                <a:r>
                  <a:rPr lang="fr-FR" b="0" err="1">
                    <a:solidFill>
                      <a:schemeClr val="tx1"/>
                    </a:solidFill>
                  </a:rPr>
                  <a:t>space</a:t>
                </a:r>
                <a:r>
                  <a:rPr lang="fr-FR" b="0">
                    <a:solidFill>
                      <a:schemeClr val="tx1"/>
                    </a:solidFill>
                  </a:rPr>
                  <a:t>).</a:t>
                </a:r>
              </a:p>
              <a:p>
                <a:endParaRPr lang="fr-FR" b="0">
                  <a:solidFill>
                    <a:schemeClr val="tx1"/>
                  </a:solidFill>
                </a:endParaRPr>
              </a:p>
              <a:p>
                <a:r>
                  <a:rPr lang="fr-FR" b="0">
                    <a:solidFill>
                      <a:schemeClr val="tx1"/>
                    </a:solidFill>
                  </a:rPr>
                  <a:t>So </a:t>
                </a:r>
                <a:r>
                  <a:rPr lang="fr-FR" b="0" err="1">
                    <a:solidFill>
                      <a:schemeClr val="tx1"/>
                    </a:solidFill>
                  </a:rPr>
                  <a:t>starting</a:t>
                </a:r>
                <a:r>
                  <a:rPr lang="fr-FR" b="0">
                    <a:solidFill>
                      <a:schemeClr val="tx1"/>
                    </a:solidFill>
                  </a:rPr>
                  <a:t> </a:t>
                </a:r>
                <a:r>
                  <a:rPr lang="fr-FR" b="0" err="1">
                    <a:solidFill>
                      <a:schemeClr val="tx1"/>
                    </a:solidFill>
                  </a:rPr>
                  <a:t>from</a:t>
                </a:r>
                <a:r>
                  <a:rPr lang="fr-FR" b="0">
                    <a:solidFill>
                      <a:schemeClr val="tx1"/>
                    </a:solidFill>
                  </a:rPr>
                  <a:t> a point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>
                    <a:solidFill>
                      <a:schemeClr val="tx1"/>
                    </a:solidFill>
                  </a:rPr>
                  <a:t>and </a:t>
                </a:r>
                <a:r>
                  <a:rPr lang="fr-FR" err="1">
                    <a:solidFill>
                      <a:schemeClr val="tx1"/>
                    </a:solidFill>
                  </a:rPr>
                  <a:t>assuming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that</a:t>
                </a:r>
                <a:r>
                  <a:rPr lang="fr-FR">
                    <a:solidFill>
                      <a:schemeClr val="tx1"/>
                    </a:solidFill>
                  </a:rPr>
                  <a:t> the minimum </a:t>
                </a:r>
                <a:r>
                  <a:rPr lang="fr-FR" err="1">
                    <a:solidFill>
                      <a:schemeClr val="tx1"/>
                    </a:solidFill>
                  </a:rPr>
                  <a:t>is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b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>
                    <a:solidFill>
                      <a:schemeClr val="tx1"/>
                    </a:solidFill>
                  </a:rPr>
                  <a:t>the </a:t>
                </a:r>
              </a:p>
              <a:p>
                <a:r>
                  <a:rPr lang="fr-FR" err="1">
                    <a:solidFill>
                      <a:schemeClr val="tx1"/>
                    </a:solidFill>
                  </a:rPr>
                  <a:t>Displacement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toward</a:t>
                </a:r>
                <a:r>
                  <a:rPr lang="fr-FR">
                    <a:solidFill>
                      <a:schemeClr val="tx1"/>
                    </a:solidFill>
                  </a:rPr>
                  <a:t> the minimum </a:t>
                </a:r>
                <a:r>
                  <a:rPr lang="fr-FR" err="1">
                    <a:solidFill>
                      <a:schemeClr val="tx1"/>
                    </a:solidFill>
                  </a:rPr>
                  <a:t>can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always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be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decomposed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like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this</a:t>
                </a:r>
                <a:r>
                  <a:rPr lang="fr-FR">
                    <a:solidFill>
                      <a:schemeClr val="tx1"/>
                    </a:solidFill>
                  </a:rPr>
                  <a:t> :</a:t>
                </a: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e>
                      </m:acc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2C5291F-D1C4-6B47-9E43-CABEF50F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88640"/>
                <a:ext cx="8174033" cy="5283049"/>
              </a:xfrm>
              <a:prstGeom prst="rect">
                <a:avLst/>
              </a:prstGeom>
              <a:blipFill>
                <a:blip r:embed="rId2"/>
                <a:stretch>
                  <a:fillRect l="-620" t="-4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7668E66E-B511-084F-B872-317C91D97815}"/>
              </a:ext>
            </a:extLst>
          </p:cNvPr>
          <p:cNvSpPr txBox="1"/>
          <p:nvPr/>
        </p:nvSpPr>
        <p:spPr>
          <a:xfrm>
            <a:off x="795338" y="5733256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I</a:t>
            </a:r>
            <a:r>
              <a:rPr lang="fr-FR" err="1">
                <a:solidFill>
                  <a:schemeClr val="tx1"/>
                </a:solidFill>
              </a:rPr>
              <a:t>it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simply</a:t>
            </a:r>
            <a:r>
              <a:rPr lang="fr-FR">
                <a:solidFill>
                  <a:schemeClr val="tx1"/>
                </a:solidFill>
              </a:rPr>
              <a:t> states </a:t>
            </a:r>
            <a:r>
              <a:rPr lang="fr-FR" err="1">
                <a:solidFill>
                  <a:schemeClr val="tx1"/>
                </a:solidFill>
              </a:rPr>
              <a:t>that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any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vector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can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be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decomposed</a:t>
            </a:r>
            <a:r>
              <a:rPr lang="fr-FR">
                <a:solidFill>
                  <a:schemeClr val="tx1"/>
                </a:solidFill>
              </a:rPr>
              <a:t> on the base of</a:t>
            </a:r>
          </a:p>
          <a:p>
            <a:r>
              <a:rPr lang="fr-FR" err="1">
                <a:solidFill>
                  <a:schemeClr val="tx1"/>
                </a:solidFill>
              </a:rPr>
              <a:t>Conjugate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vectors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with</a:t>
            </a:r>
            <a:r>
              <a:rPr lang="fr-FR">
                <a:solidFill>
                  <a:schemeClr val="tx1"/>
                </a:solidFill>
              </a:rPr>
              <a:t> respect to A.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38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AFAAE56-766A-6848-A25C-B1C956E4385A}"/>
              </a:ext>
            </a:extLst>
          </p:cNvPr>
          <p:cNvSpPr txBox="1"/>
          <p:nvPr/>
        </p:nvSpPr>
        <p:spPr>
          <a:xfrm>
            <a:off x="9509" y="188640"/>
            <a:ext cx="89549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So far </a:t>
            </a:r>
            <a:r>
              <a:rPr lang="fr-FR" err="1">
                <a:solidFill>
                  <a:schemeClr val="tx1"/>
                </a:solidFill>
              </a:rPr>
              <a:t>we</a:t>
            </a:r>
            <a:r>
              <a:rPr lang="fr-FR">
                <a:solidFill>
                  <a:schemeClr val="tx1"/>
                </a:solidFill>
              </a:rPr>
              <a:t> have </a:t>
            </a:r>
            <a:r>
              <a:rPr lang="fr-FR" err="1">
                <a:solidFill>
                  <a:schemeClr val="tx1"/>
                </a:solidFill>
              </a:rPr>
              <a:t>just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assumed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that</a:t>
            </a:r>
            <a:r>
              <a:rPr lang="fr-FR">
                <a:solidFill>
                  <a:schemeClr val="tx1"/>
                </a:solidFill>
              </a:rPr>
              <a:t> the set of A-</a:t>
            </a:r>
            <a:r>
              <a:rPr lang="fr-FR" err="1">
                <a:solidFill>
                  <a:schemeClr val="tx1"/>
                </a:solidFill>
              </a:rPr>
              <a:t>conjugate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search</a:t>
            </a:r>
            <a:r>
              <a:rPr lang="fr-FR">
                <a:solidFill>
                  <a:schemeClr val="tx1"/>
                </a:solidFill>
              </a:rPr>
              <a:t> directions </a:t>
            </a:r>
            <a:r>
              <a:rPr lang="fr-FR" err="1">
                <a:solidFill>
                  <a:schemeClr val="tx1"/>
                </a:solidFill>
              </a:rPr>
              <a:t>exists</a:t>
            </a:r>
            <a:r>
              <a:rPr lang="fr-FR">
                <a:solidFill>
                  <a:schemeClr val="tx1"/>
                </a:solidFill>
              </a:rPr>
              <a:t>. In practice </a:t>
            </a:r>
            <a:r>
              <a:rPr lang="fr-FR" err="1">
                <a:solidFill>
                  <a:schemeClr val="tx1"/>
                </a:solidFill>
              </a:rPr>
              <a:t>we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need</a:t>
            </a:r>
            <a:r>
              <a:rPr lang="fr-FR">
                <a:solidFill>
                  <a:schemeClr val="tx1"/>
                </a:solidFill>
              </a:rPr>
              <a:t> a </a:t>
            </a:r>
            <a:r>
              <a:rPr lang="fr-FR" err="1">
                <a:solidFill>
                  <a:schemeClr val="tx1"/>
                </a:solidFill>
              </a:rPr>
              <a:t>way</a:t>
            </a:r>
            <a:r>
              <a:rPr lang="fr-FR">
                <a:solidFill>
                  <a:schemeClr val="tx1"/>
                </a:solidFill>
              </a:rPr>
              <a:t> to </a:t>
            </a:r>
            <a:r>
              <a:rPr lang="fr-FR" err="1">
                <a:solidFill>
                  <a:schemeClr val="tx1"/>
                </a:solidFill>
              </a:rPr>
              <a:t>create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it</a:t>
            </a:r>
            <a:r>
              <a:rPr lang="fr-FR">
                <a:solidFill>
                  <a:schemeClr val="tx1"/>
                </a:solidFill>
              </a:rPr>
              <a:t>. There are </a:t>
            </a:r>
            <a:r>
              <a:rPr lang="fr-FR" err="1">
                <a:solidFill>
                  <a:schemeClr val="tx1"/>
                </a:solidFill>
              </a:rPr>
              <a:t>several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ways</a:t>
            </a:r>
            <a:r>
              <a:rPr lang="fr-FR">
                <a:solidFill>
                  <a:schemeClr val="tx1"/>
                </a:solidFill>
              </a:rPr>
              <a:t> to </a:t>
            </a:r>
            <a:r>
              <a:rPr lang="fr-FR" err="1">
                <a:solidFill>
                  <a:schemeClr val="tx1"/>
                </a:solidFill>
              </a:rPr>
              <a:t>choose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such</a:t>
            </a:r>
            <a:r>
              <a:rPr lang="fr-FR">
                <a:solidFill>
                  <a:schemeClr val="tx1"/>
                </a:solidFill>
              </a:rPr>
              <a:t> a set. The </a:t>
            </a:r>
            <a:r>
              <a:rPr lang="fr-FR" err="1">
                <a:solidFill>
                  <a:schemeClr val="tx1"/>
                </a:solidFill>
              </a:rPr>
              <a:t>eigenvectors</a:t>
            </a:r>
            <a:r>
              <a:rPr lang="fr-FR">
                <a:solidFill>
                  <a:schemeClr val="tx1"/>
                </a:solidFill>
              </a:rPr>
              <a:t> of A </a:t>
            </a:r>
            <a:r>
              <a:rPr lang="fr-FR" err="1">
                <a:solidFill>
                  <a:schemeClr val="tx1"/>
                </a:solidFill>
              </a:rPr>
              <a:t>form</a:t>
            </a:r>
            <a:r>
              <a:rPr lang="fr-FR">
                <a:solidFill>
                  <a:schemeClr val="tx1"/>
                </a:solidFill>
              </a:rPr>
              <a:t> a A-</a:t>
            </a:r>
            <a:r>
              <a:rPr lang="fr-FR" err="1">
                <a:solidFill>
                  <a:schemeClr val="tx1"/>
                </a:solidFill>
              </a:rPr>
              <a:t>conjugate</a:t>
            </a:r>
            <a:r>
              <a:rPr lang="fr-FR">
                <a:solidFill>
                  <a:schemeClr val="tx1"/>
                </a:solidFill>
              </a:rPr>
              <a:t> set, but </a:t>
            </a:r>
            <a:r>
              <a:rPr lang="fr-FR" err="1">
                <a:solidFill>
                  <a:schemeClr val="tx1"/>
                </a:solidFill>
              </a:rPr>
              <a:t>finding</a:t>
            </a:r>
            <a:r>
              <a:rPr lang="fr-FR">
                <a:solidFill>
                  <a:schemeClr val="tx1"/>
                </a:solidFill>
              </a:rPr>
              <a:t> the </a:t>
            </a:r>
            <a:r>
              <a:rPr lang="fr-FR" err="1">
                <a:solidFill>
                  <a:schemeClr val="tx1"/>
                </a:solidFill>
              </a:rPr>
              <a:t>eigenvectors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is</a:t>
            </a:r>
            <a:r>
              <a:rPr lang="fr-FR">
                <a:solidFill>
                  <a:schemeClr val="tx1"/>
                </a:solidFill>
              </a:rPr>
              <a:t> a </a:t>
            </a:r>
            <a:r>
              <a:rPr lang="fr-FR" err="1">
                <a:solidFill>
                  <a:schemeClr val="tx1"/>
                </a:solidFill>
              </a:rPr>
              <a:t>task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requiring</a:t>
            </a:r>
            <a:r>
              <a:rPr lang="fr-FR">
                <a:solidFill>
                  <a:schemeClr val="tx1"/>
                </a:solidFill>
              </a:rPr>
              <a:t> a lot of computations, </a:t>
            </a:r>
            <a:r>
              <a:rPr lang="fr-FR" err="1">
                <a:solidFill>
                  <a:schemeClr val="tx1"/>
                </a:solidFill>
              </a:rPr>
              <a:t>so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we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better</a:t>
            </a:r>
            <a:r>
              <a:rPr lang="fr-FR">
                <a:solidFill>
                  <a:schemeClr val="tx1"/>
                </a:solidFill>
              </a:rPr>
              <a:t> and </a:t>
            </a:r>
            <a:r>
              <a:rPr lang="fr-FR" err="1">
                <a:solidFill>
                  <a:schemeClr val="tx1"/>
                </a:solidFill>
              </a:rPr>
              <a:t>another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strategy</a:t>
            </a:r>
            <a:r>
              <a:rPr lang="fr-FR">
                <a:solidFill>
                  <a:schemeClr val="tx1"/>
                </a:solidFill>
              </a:rPr>
              <a:t>. </a:t>
            </a:r>
          </a:p>
          <a:p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D82A23E-8C71-8E4D-807A-A26E9BEA6FD6}"/>
                  </a:ext>
                </a:extLst>
              </p:cNvPr>
              <p:cNvSpPr txBox="1"/>
              <p:nvPr/>
            </p:nvSpPr>
            <p:spPr>
              <a:xfrm>
                <a:off x="179512" y="1942966"/>
                <a:ext cx="7994496" cy="1510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>
                    <a:solidFill>
                      <a:schemeClr val="tx1"/>
                    </a:solidFill>
                  </a:rPr>
                  <a:t>There </a:t>
                </a:r>
                <a:r>
                  <a:rPr lang="fr-FR" err="1">
                    <a:solidFill>
                      <a:schemeClr val="tx1"/>
                    </a:solidFill>
                  </a:rPr>
                  <a:t>exist</a:t>
                </a:r>
                <a:r>
                  <a:rPr lang="fr-FR">
                    <a:solidFill>
                      <a:schemeClr val="tx1"/>
                    </a:solidFill>
                  </a:rPr>
                  <a:t> an alternative </a:t>
                </a:r>
                <a:r>
                  <a:rPr lang="fr-FR" err="1">
                    <a:solidFill>
                      <a:schemeClr val="tx1"/>
                    </a:solidFill>
                  </a:rPr>
                  <a:t>strategy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that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is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iterative</a:t>
                </a:r>
                <a:r>
                  <a:rPr lang="fr-FR">
                    <a:solidFill>
                      <a:schemeClr val="tx1"/>
                    </a:solidFill>
                  </a:rPr>
                  <a:t> and </a:t>
                </a:r>
                <a:r>
                  <a:rPr lang="fr-FR" err="1">
                    <a:solidFill>
                      <a:schemeClr val="tx1"/>
                    </a:solidFill>
                  </a:rPr>
                  <a:t>does</a:t>
                </a:r>
                <a:r>
                  <a:rPr lang="fr-FR">
                    <a:solidFill>
                      <a:schemeClr val="tx1"/>
                    </a:solidFill>
                  </a:rPr>
                  <a:t> not </a:t>
                </a:r>
                <a:r>
                  <a:rPr lang="fr-FR" err="1">
                    <a:solidFill>
                      <a:schemeClr val="tx1"/>
                    </a:solidFill>
                  </a:rPr>
                  <a:t>need</a:t>
                </a:r>
                <a:r>
                  <a:rPr lang="fr-FR">
                    <a:solidFill>
                      <a:schemeClr val="tx1"/>
                    </a:solidFill>
                  </a:rPr>
                  <a:t> to</a:t>
                </a:r>
                <a:br>
                  <a:rPr lang="fr-FR">
                    <a:solidFill>
                      <a:schemeClr val="tx1"/>
                    </a:solidFill>
                  </a:rPr>
                </a:br>
                <a:r>
                  <a:rPr lang="fr-FR" err="1">
                    <a:solidFill>
                      <a:schemeClr val="tx1"/>
                    </a:solidFill>
                  </a:rPr>
                  <a:t>compute</a:t>
                </a:r>
                <a:r>
                  <a:rPr lang="fr-FR">
                    <a:solidFill>
                      <a:schemeClr val="tx1"/>
                    </a:solidFill>
                  </a:rPr>
                  <a:t> the </a:t>
                </a:r>
                <a:r>
                  <a:rPr lang="fr-FR" err="1">
                    <a:solidFill>
                      <a:schemeClr val="tx1"/>
                    </a:solidFill>
                  </a:rPr>
                  <a:t>eigen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vectors</a:t>
                </a:r>
                <a:r>
                  <a:rPr lang="fr-FR">
                    <a:solidFill>
                      <a:schemeClr val="tx1"/>
                    </a:solidFill>
                  </a:rPr>
                  <a:t>.</a:t>
                </a:r>
              </a:p>
              <a:p>
                <a:pPr algn="l"/>
                <a:endParaRPr lang="fr-FR">
                  <a:solidFill>
                    <a:schemeClr val="tx1"/>
                  </a:solidFill>
                </a:endParaRPr>
              </a:p>
              <a:p>
                <a:r>
                  <a:rPr lang="fr-FR">
                    <a:solidFill>
                      <a:schemeClr val="tx1"/>
                    </a:solidFill>
                  </a:rPr>
                  <a:t>Let </a:t>
                </a:r>
                <a:r>
                  <a:rPr lang="fr-FR" err="1">
                    <a:solidFill>
                      <a:schemeClr val="tx1"/>
                    </a:solidFill>
                  </a:rPr>
                  <a:t>start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from</a:t>
                </a:r>
                <a:r>
                  <a:rPr lang="fr-FR">
                    <a:solidFill>
                      <a:schemeClr val="tx1"/>
                    </a:solidFill>
                  </a:rPr>
                  <a:t>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>
                    <a:solidFill>
                      <a:schemeClr val="tx1"/>
                    </a:solidFill>
                  </a:rPr>
                  <a:t>.  </a:t>
                </a:r>
                <a:r>
                  <a:rPr lang="fr-FR" err="1">
                    <a:solidFill>
                      <a:schemeClr val="tx1"/>
                    </a:solidFill>
                  </a:rPr>
                  <a:t>Since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we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want</a:t>
                </a:r>
                <a:r>
                  <a:rPr lang="fr-FR">
                    <a:solidFill>
                      <a:schemeClr val="tx1"/>
                    </a:solidFill>
                  </a:rPr>
                  <a:t> to </a:t>
                </a:r>
                <a:r>
                  <a:rPr lang="fr-FR" err="1">
                    <a:solidFill>
                      <a:schemeClr val="tx1"/>
                    </a:solidFill>
                  </a:rPr>
                  <a:t>nullify</a:t>
                </a:r>
                <a:r>
                  <a:rPr lang="fr-FR">
                    <a:solidFill>
                      <a:schemeClr val="tx1"/>
                    </a:solidFill>
                  </a:rPr>
                  <a:t> the </a:t>
                </a:r>
                <a:r>
                  <a:rPr lang="fr-FR" err="1">
                    <a:solidFill>
                      <a:schemeClr val="tx1"/>
                    </a:solidFill>
                  </a:rPr>
                  <a:t>derivative</a:t>
                </a:r>
                <a:r>
                  <a:rPr lang="fr-FR">
                    <a:solidFill>
                      <a:schemeClr val="tx1"/>
                    </a:solidFill>
                  </a:rPr>
                  <a:t> of  f</a:t>
                </a:r>
              </a:p>
              <a:p>
                <a:endParaRPr lang="fr-FR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D82A23E-8C71-8E4D-807A-A26E9BEA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42966"/>
                <a:ext cx="7994496" cy="1510926"/>
              </a:xfrm>
              <a:prstGeom prst="rect">
                <a:avLst/>
              </a:prstGeom>
              <a:blipFill>
                <a:blip r:embed="rId3"/>
                <a:stretch>
                  <a:fillRect l="-475" t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BE0E3A-6FD6-6C4B-9079-15E76BD8ECB7}"/>
                  </a:ext>
                </a:extLst>
              </p:cNvPr>
              <p:cNvSpPr/>
              <p:nvPr/>
            </p:nvSpPr>
            <p:spPr>
              <a:xfrm>
                <a:off x="340787" y="3226265"/>
                <a:ext cx="7850480" cy="2412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)≃</m:t>
                    </m:r>
                  </m:oMath>
                </a14:m>
                <a:r>
                  <a:rPr lang="fr-FR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</m:oMath>
                </a14:m>
                <a:endParaRPr lang="fr-FR"/>
              </a:p>
              <a:p>
                <a:endParaRPr lang="fr-FR"/>
              </a:p>
              <a:p>
                <a:r>
                  <a:rPr lang="fr-FR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</m:acc>
                      </m:e>
                      <m:sub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𝒈</m:t>
                            </m:r>
                          </m:e>
                        </m:acc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𝐟𝐢𝐫𝐬𝐭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𝐬𝐭𝐞𝐩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𝐢𝐬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𝐬𝐢𝐦𝐩𝐥𝐞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𝐬𝐭𝐞𝐞𝐩𝐞𝐬𝐭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𝐝𝐞𝐬𝐞𝐧𝐭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>
                  <a:solidFill>
                    <a:schemeClr val="tx1"/>
                  </a:solidFill>
                </a:endParaRP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:endParaRPr lang="fr-FR" b="1">
                  <a:solidFill>
                    <a:schemeClr val="tx1"/>
                  </a:solidFill>
                </a:endParaRP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:endParaRPr lang="fr-FR">
                  <a:solidFill>
                    <a:schemeClr val="tx1"/>
                  </a:solidFill>
                </a:endParaRPr>
              </a:p>
              <a:p>
                <a:endParaRPr lang="fr-FR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BE0E3A-6FD6-6C4B-9079-15E76BD8E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87" y="3226265"/>
                <a:ext cx="7850480" cy="2412905"/>
              </a:xfrm>
              <a:prstGeom prst="rect">
                <a:avLst/>
              </a:prstGeom>
              <a:blipFill>
                <a:blip r:embed="rId4"/>
                <a:stretch>
                  <a:fillRect l="-6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087BAEF-CB7F-6A41-964E-B9273309708E}"/>
                  </a:ext>
                </a:extLst>
              </p:cNvPr>
              <p:cNvSpPr/>
              <p:nvPr/>
            </p:nvSpPr>
            <p:spPr>
              <a:xfrm>
                <a:off x="683568" y="476672"/>
                <a:ext cx="7992888" cy="2608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err="1">
                    <a:solidFill>
                      <a:schemeClr val="tx1"/>
                    </a:solidFill>
                  </a:rPr>
                  <a:t>Then</a:t>
                </a:r>
                <a:r>
                  <a:rPr lang="fr-FR">
                    <a:solidFill>
                      <a:schemeClr val="tx1"/>
                    </a:solidFill>
                  </a:rPr>
                  <a:t>  </a:t>
                </a:r>
                <a:r>
                  <a:rPr lang="fr-FR" err="1">
                    <a:solidFill>
                      <a:schemeClr val="tx1"/>
                    </a:solidFill>
                  </a:rPr>
                  <a:t>we</a:t>
                </a:r>
                <a:r>
                  <a:rPr lang="fr-FR">
                    <a:solidFill>
                      <a:schemeClr val="tx1"/>
                    </a:solidFill>
                  </a:rPr>
                  <a:t> go </a:t>
                </a:r>
                <a:r>
                  <a:rPr lang="fr-FR" err="1">
                    <a:solidFill>
                      <a:schemeClr val="tx1"/>
                    </a:solidFill>
                  </a:rPr>
                  <a:t>like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this</a:t>
                </a:r>
                <a:r>
                  <a:rPr lang="fr-FR">
                    <a:solidFill>
                      <a:schemeClr val="tx1"/>
                    </a:solidFill>
                  </a:rPr>
                  <a:t>  (</a:t>
                </a:r>
                <a:r>
                  <a:rPr lang="fr-FR" err="1">
                    <a:solidFill>
                      <a:schemeClr val="tx1"/>
                    </a:solidFill>
                  </a:rPr>
                  <a:t>we</a:t>
                </a:r>
                <a:r>
                  <a:rPr lang="fr-FR">
                    <a:solidFill>
                      <a:schemeClr val="tx1"/>
                    </a:solidFill>
                  </a:rPr>
                  <a:t> do not </a:t>
                </a:r>
                <a:r>
                  <a:rPr lang="fr-FR" err="1">
                    <a:solidFill>
                      <a:schemeClr val="tx1"/>
                    </a:solidFill>
                  </a:rPr>
                  <a:t>demonstrate</a:t>
                </a:r>
                <a:r>
                  <a:rPr lang="fr-FR">
                    <a:solidFill>
                      <a:schemeClr val="tx1"/>
                    </a:solidFill>
                  </a:rPr>
                  <a:t>, </a:t>
                </a:r>
                <a:r>
                  <a:rPr lang="fr-FR" err="1">
                    <a:solidFill>
                      <a:schemeClr val="tx1"/>
                    </a:solidFill>
                  </a:rPr>
                  <a:t>see’Numerical</a:t>
                </a:r>
                <a:r>
                  <a:rPr lang="fr-FR">
                    <a:solidFill>
                      <a:schemeClr val="tx1"/>
                    </a:solidFill>
                  </a:rPr>
                  <a:t> </a:t>
                </a:r>
                <a:r>
                  <a:rPr lang="fr-FR" err="1">
                    <a:solidFill>
                      <a:schemeClr val="tx1"/>
                    </a:solidFill>
                  </a:rPr>
                  <a:t>Recipes</a:t>
                </a:r>
                <a:r>
                  <a:rPr lang="fr-FR">
                    <a:solidFill>
                      <a:schemeClr val="tx1"/>
                    </a:solidFill>
                  </a:rPr>
                  <a:t>’)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br>
                  <a:rPr lang="fr-FR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>
                    <a:solidFill>
                      <a:schemeClr val="tx1"/>
                    </a:solidFill>
                  </a:rPr>
                  <a:t>	(new point)</a:t>
                </a:r>
                <a:br>
                  <a:rPr lang="fr-FR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</m:oMath>
                </a14:m>
                <a:br>
                  <a:rPr lang="fr-FR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fr-FR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fr-F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br>
                  <a:rPr lang="fr-FR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/>
                  <a:t>.  </a:t>
                </a:r>
                <a:r>
                  <a:rPr lang="fr-FR">
                    <a:solidFill>
                      <a:schemeClr val="tx1"/>
                    </a:solidFill>
                  </a:rPr>
                  <a:t>(new </a:t>
                </a:r>
                <a:r>
                  <a:rPr lang="fr-FR" err="1">
                    <a:solidFill>
                      <a:schemeClr val="tx1"/>
                    </a:solidFill>
                  </a:rPr>
                  <a:t>vector</a:t>
                </a:r>
                <a:r>
                  <a:rPr lang="fr-FR">
                    <a:solidFill>
                      <a:schemeClr val="tx1"/>
                    </a:solidFill>
                  </a:rPr>
                  <a:t> of </a:t>
                </a:r>
                <a:r>
                  <a:rPr lang="fr-FR" err="1">
                    <a:solidFill>
                      <a:schemeClr val="tx1"/>
                    </a:solidFill>
                  </a:rPr>
                  <a:t>descent</a:t>
                </a:r>
                <a:r>
                  <a:rPr lang="fr-FR">
                    <a:solidFill>
                      <a:schemeClr val="tx1"/>
                    </a:solidFill>
                  </a:rPr>
                  <a:t>)</a:t>
                </a:r>
                <a:endParaRPr lang="fr-FR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087BAEF-CB7F-6A41-964E-B92733097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6672"/>
                <a:ext cx="7992888" cy="2608150"/>
              </a:xfrm>
              <a:prstGeom prst="rect">
                <a:avLst/>
              </a:prstGeom>
              <a:blipFill>
                <a:blip r:embed="rId3"/>
                <a:stretch>
                  <a:fillRect l="-635" t="-971" b="-24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800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1">
            <a:extLst>
              <a:ext uri="{FF2B5EF4-FFF2-40B4-BE49-F238E27FC236}">
                <a16:creationId xmlns:a16="http://schemas.microsoft.com/office/drawing/2014/main" id="{058BFE51-0E8C-B345-8139-71D854B1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60350"/>
            <a:ext cx="4562475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7522" name="Line 2">
            <a:extLst>
              <a:ext uri="{FF2B5EF4-FFF2-40B4-BE49-F238E27FC236}">
                <a16:creationId xmlns:a16="http://schemas.microsoft.com/office/drawing/2014/main" id="{1F0D9BF0-1D99-3B45-8931-0F54C9D42E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1850" y="3427413"/>
            <a:ext cx="508000" cy="1443037"/>
          </a:xfrm>
          <a:prstGeom prst="line">
            <a:avLst/>
          </a:prstGeom>
          <a:noFill/>
          <a:ln w="7632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7523" name="Text Box 3">
            <a:extLst>
              <a:ext uri="{FF2B5EF4-FFF2-40B4-BE49-F238E27FC236}">
                <a16:creationId xmlns:a16="http://schemas.microsoft.com/office/drawing/2014/main" id="{F6A18380-9380-6D45-A010-451C3BD67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3649663"/>
            <a:ext cx="476250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500" b="0">
                <a:solidFill>
                  <a:srgbClr val="FF0000"/>
                </a:solidFill>
              </a:rPr>
              <a:t>u</a:t>
            </a:r>
            <a:r>
              <a:rPr lang="fr-FR" altLang="fr-FR" sz="2500" b="0" baseline="-2500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107524" name="Line 4">
            <a:extLst>
              <a:ext uri="{FF2B5EF4-FFF2-40B4-BE49-F238E27FC236}">
                <a16:creationId xmlns:a16="http://schemas.microsoft.com/office/drawing/2014/main" id="{50A94F31-8089-4F49-89F4-4AF966E6F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9825" y="922338"/>
            <a:ext cx="1227138" cy="504825"/>
          </a:xfrm>
          <a:prstGeom prst="line">
            <a:avLst/>
          </a:prstGeom>
          <a:noFill/>
          <a:ln w="76320" cap="sq">
            <a:solidFill>
              <a:srgbClr val="99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7525" name="Text Box 5">
            <a:extLst>
              <a:ext uri="{FF2B5EF4-FFF2-40B4-BE49-F238E27FC236}">
                <a16:creationId xmlns:a16="http://schemas.microsoft.com/office/drawing/2014/main" id="{2BA6B7D7-3E62-FC4E-A0A6-72AFB0946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508000"/>
            <a:ext cx="790575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500" b="0">
                <a:solidFill>
                  <a:srgbClr val="99CC00"/>
                </a:solidFill>
              </a:rPr>
              <a:t>u</a:t>
            </a:r>
            <a:r>
              <a:rPr lang="fr-FR" altLang="fr-FR" sz="2500" b="0" baseline="-25000">
                <a:solidFill>
                  <a:srgbClr val="99CC00"/>
                </a:solidFill>
              </a:rPr>
              <a:t>k + 1</a:t>
            </a:r>
          </a:p>
        </p:txBody>
      </p:sp>
      <p:sp>
        <p:nvSpPr>
          <p:cNvPr id="107526" name="Text Box 6">
            <a:extLst>
              <a:ext uri="{FF2B5EF4-FFF2-40B4-BE49-F238E27FC236}">
                <a16:creationId xmlns:a16="http://schemas.microsoft.com/office/drawing/2014/main" id="{C4F20413-D384-D645-BD56-710979AD3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639763"/>
            <a:ext cx="3398837" cy="232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is seen that the U</a:t>
            </a:r>
            <a:r>
              <a:rPr lang="fr-FR" altLang="fr-FR" sz="1800" baseline="-25000"/>
              <a:t>k</a:t>
            </a:r>
            <a:r>
              <a:rPr lang="fr-FR" altLang="fr-FR" sz="1800"/>
              <a:t> successive</a:t>
            </a:r>
            <a:br>
              <a:rPr lang="fr-FR" altLang="fr-FR" sz="1800"/>
            </a:br>
            <a:r>
              <a:rPr lang="fr-FR" altLang="fr-FR" sz="1800"/>
              <a:t>are perpendicular to each other.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 step started </a:t>
            </a:r>
            <a:br>
              <a:rPr lang="fr-FR" altLang="fr-FR" sz="1800"/>
            </a:br>
            <a:r>
              <a:rPr lang="fr-FR" altLang="fr-FR" sz="1800"/>
              <a:t>perpendicular to the lines </a:t>
            </a:r>
            <a:br>
              <a:rPr lang="fr-FR" altLang="fr-FR" sz="1800"/>
            </a:br>
            <a:r>
              <a:rPr lang="fr-FR" altLang="fr-FR" sz="1800"/>
              <a:t>levels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  <p:sp>
        <p:nvSpPr>
          <p:cNvPr id="107527" name="Line 7">
            <a:extLst>
              <a:ext uri="{FF2B5EF4-FFF2-40B4-BE49-F238E27FC236}">
                <a16:creationId xmlns:a16="http://schemas.microsoft.com/office/drawing/2014/main" id="{5EA84B0A-9D3C-B94F-BB9A-179B655F95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8113" y="2276475"/>
            <a:ext cx="508000" cy="22320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ext Box 1">
            <a:extLst>
              <a:ext uri="{FF2B5EF4-FFF2-40B4-BE49-F238E27FC236}">
                <a16:creationId xmlns:a16="http://schemas.microsoft.com/office/drawing/2014/main" id="{747D2E41-6CBB-9347-9532-B612F42CD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639763"/>
            <a:ext cx="520065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Convergence of conjugate gradient algorithm: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We can show that if f is EXACTLY quadratic </a:t>
            </a:r>
          </a:p>
        </p:txBody>
      </p:sp>
      <p:graphicFrame>
        <p:nvGraphicFramePr>
          <p:cNvPr id="115714" name="Object 2">
            <a:extLst>
              <a:ext uri="{FF2B5EF4-FFF2-40B4-BE49-F238E27FC236}">
                <a16:creationId xmlns:a16="http://schemas.microsoft.com/office/drawing/2014/main" id="{4CD5C8C0-16A5-1943-89A1-C3196F3F0B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1700213"/>
          <a:ext cx="4881563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1" r:id="rId4" imgW="42418000" imgH="9067800" progId="">
                  <p:embed/>
                </p:oleObj>
              </mc:Choice>
              <mc:Fallback>
                <p:oleObj r:id="rId4" imgW="42418000" imgH="90678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00213"/>
                        <a:ext cx="4881563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5" name="Text Box 3">
            <a:extLst>
              <a:ext uri="{FF2B5EF4-FFF2-40B4-BE49-F238E27FC236}">
                <a16:creationId xmlns:a16="http://schemas.microsoft.com/office/drawing/2014/main" id="{91A0BB87-0063-5E43-9516-A85434C31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2873375"/>
            <a:ext cx="7016962" cy="231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Then</a:t>
            </a:r>
            <a:r>
              <a:rPr lang="fr-FR" altLang="fr-FR" sz="1800"/>
              <a:t> </a:t>
            </a:r>
            <a:r>
              <a:rPr lang="fr-FR" altLang="fr-FR" sz="1800" err="1"/>
              <a:t>just</a:t>
            </a:r>
            <a:r>
              <a:rPr lang="fr-FR" altLang="fr-FR" sz="1800"/>
              <a:t> N </a:t>
            </a:r>
            <a:r>
              <a:rPr lang="fr-FR" altLang="fr-FR" sz="1800" err="1"/>
              <a:t>iterations</a:t>
            </a:r>
            <a:r>
              <a:rPr lang="fr-FR" altLang="fr-FR" sz="1800"/>
              <a:t> N dimensions are </a:t>
            </a:r>
            <a:r>
              <a:rPr lang="fr-FR" altLang="fr-FR" sz="1800" err="1"/>
              <a:t>necessary</a:t>
            </a: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practice, one </a:t>
            </a:r>
            <a:r>
              <a:rPr lang="fr-FR" altLang="fr-FR" sz="1800" err="1"/>
              <a:t>rarely</a:t>
            </a:r>
            <a:r>
              <a:rPr lang="fr-FR" altLang="fr-FR" sz="1800"/>
              <a:t> </a:t>
            </a:r>
            <a:r>
              <a:rPr lang="fr-FR" altLang="fr-FR" sz="1800" err="1"/>
              <a:t>investigates</a:t>
            </a:r>
            <a:r>
              <a:rPr lang="fr-FR" altLang="fr-FR" sz="1800"/>
              <a:t> </a:t>
            </a:r>
            <a:r>
              <a:rPr lang="fr-FR" altLang="fr-FR" sz="1800" err="1"/>
              <a:t>exactly</a:t>
            </a:r>
            <a:r>
              <a:rPr lang="fr-FR" altLang="fr-FR" sz="1800"/>
              <a:t> </a:t>
            </a:r>
            <a:r>
              <a:rPr lang="fr-FR" altLang="fr-FR" sz="1800" err="1"/>
              <a:t>quadratic</a:t>
            </a:r>
            <a:r>
              <a:rPr lang="fr-FR" altLang="fr-FR" sz="1800"/>
              <a:t> </a:t>
            </a:r>
            <a:r>
              <a:rPr lang="fr-FR" altLang="fr-FR" sz="1800" err="1"/>
              <a:t>functions</a:t>
            </a: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(If </a:t>
            </a:r>
            <a:r>
              <a:rPr lang="fr-FR" altLang="fr-FR" sz="1800" err="1"/>
              <a:t>their</a:t>
            </a:r>
            <a:r>
              <a:rPr lang="fr-FR" altLang="fr-FR" sz="1800"/>
              <a:t> minimum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analytically</a:t>
            </a:r>
            <a:r>
              <a:rPr lang="fr-FR" altLang="fr-FR" sz="1800"/>
              <a:t> </a:t>
            </a:r>
            <a:r>
              <a:rPr lang="fr-FR" altLang="fr-FR" sz="1800" err="1"/>
              <a:t>known</a:t>
            </a:r>
            <a:r>
              <a:rPr lang="fr-FR" altLang="fr-FR" sz="1800"/>
              <a:t>).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So </a:t>
            </a:r>
            <a:r>
              <a:rPr lang="fr-FR" altLang="fr-FR" sz="1800" err="1"/>
              <a:t>what</a:t>
            </a:r>
            <a:r>
              <a:rPr lang="fr-FR" altLang="fr-FR" sz="1800"/>
              <a:t> if the </a:t>
            </a:r>
            <a:r>
              <a:rPr lang="fr-FR" altLang="fr-FR" sz="1800" err="1"/>
              <a:t>algorithm</a:t>
            </a:r>
            <a:r>
              <a:rPr lang="fr-FR" altLang="fr-FR" sz="1800"/>
              <a:t> </a:t>
            </a:r>
            <a:r>
              <a:rPr lang="fr-FR" altLang="fr-FR" sz="1800" err="1"/>
              <a:t>does</a:t>
            </a:r>
            <a:r>
              <a:rPr lang="fr-FR" altLang="fr-FR" sz="1800"/>
              <a:t> not converge </a:t>
            </a:r>
            <a:r>
              <a:rPr lang="fr-FR" altLang="fr-FR" sz="1800" err="1"/>
              <a:t>after</a:t>
            </a:r>
            <a:r>
              <a:rPr lang="fr-FR" altLang="fr-FR" sz="1800"/>
              <a:t> N </a:t>
            </a:r>
            <a:r>
              <a:rPr lang="fr-FR" altLang="fr-FR" sz="1800" err="1"/>
              <a:t>iterations</a:t>
            </a:r>
            <a:r>
              <a:rPr lang="fr-FR" altLang="fr-FR" sz="1800"/>
              <a:t>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Simply</a:t>
            </a:r>
            <a:r>
              <a:rPr lang="fr-FR" altLang="fr-FR" sz="1800"/>
              <a:t> restart </a:t>
            </a:r>
            <a:r>
              <a:rPr lang="fr-FR" altLang="fr-FR" sz="1800" err="1"/>
              <a:t>from</a:t>
            </a:r>
            <a:r>
              <a:rPr lang="fr-FR" altLang="fr-FR" sz="1800"/>
              <a:t> the last point </a:t>
            </a:r>
            <a:r>
              <a:rPr lang="fr-FR" altLang="fr-FR" sz="1800" err="1"/>
              <a:t>obtained</a:t>
            </a:r>
            <a:r>
              <a:rPr lang="fr-FR" altLang="fr-FR" sz="180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ext Box 1">
            <a:extLst>
              <a:ext uri="{FF2B5EF4-FFF2-40B4-BE49-F238E27FC236}">
                <a16:creationId xmlns:a16="http://schemas.microsoft.com/office/drawing/2014/main" id="{4988FCF2-C95D-C94E-8D0E-E33A294A8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496888"/>
            <a:ext cx="7562850" cy="4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Interest of the conjugate gradient method: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VERY fast it converges to a minimum: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can be shown that N-dimensional he simply steps N calculations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the function is exactly square.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practice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Very often used in 'serious' calculations.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disadvantage: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Requires knowledge of the Hessian of the function F to determine the no </a:t>
            </a:r>
            <a:br>
              <a:rPr lang="fr-FR" altLang="fr-FR" sz="1800"/>
            </a:br>
            <a:r>
              <a:rPr lang="fr-FR" altLang="fr-FR" sz="1800"/>
              <a:t>descent.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ext Box 1">
            <a:extLst>
              <a:ext uri="{FF2B5EF4-FFF2-40B4-BE49-F238E27FC236}">
                <a16:creationId xmlns:a16="http://schemas.microsoft.com/office/drawing/2014/main" id="{5E1F60A2-E3C9-5848-AF30-05487144C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52425"/>
            <a:ext cx="35194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6600FF"/>
                </a:solidFill>
              </a:rPr>
              <a:t>The Fletcher-Reeves algorithm</a:t>
            </a:r>
          </a:p>
        </p:txBody>
      </p:sp>
      <p:sp>
        <p:nvSpPr>
          <p:cNvPr id="119810" name="Text Box 2">
            <a:extLst>
              <a:ext uri="{FF2B5EF4-FFF2-40B4-BE49-F238E27FC236}">
                <a16:creationId xmlns:a16="http://schemas.microsoft.com/office/drawing/2014/main" id="{4BFFBF37-CDBF-4948-8045-4E7C6EBAD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928688"/>
            <a:ext cx="8285163" cy="467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This algorithm is based on the Conjugate Gradient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We have seen that the conjugate gradient algorithm chooses optimally</a:t>
            </a:r>
            <a:br>
              <a:rPr lang="fr-FR" altLang="fr-FR" sz="1800"/>
            </a:br>
            <a:r>
              <a:rPr lang="fr-FR" altLang="fr-FR" sz="1800"/>
              <a:t>descent directions through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calculation of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</a:t>
            </a:r>
            <a:r>
              <a:rPr lang="fr-FR" altLang="fr-FR" sz="1800"/>
              <a:t>does not </a:t>
            </a:r>
            <a:r>
              <a:rPr lang="fr-FR" altLang="fr-FR" sz="1800" i="1"/>
              <a:t>explicitly </a:t>
            </a:r>
            <a:r>
              <a:rPr lang="fr-FR" altLang="fr-FR" sz="1800"/>
              <a:t>call the Hessian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Then the function is minimized along the axis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</a:t>
            </a:r>
            <a:r>
              <a:rPr lang="fr-FR" altLang="fr-FR" sz="1800" b="0"/>
              <a:t> </a:t>
            </a:r>
            <a:r>
              <a:rPr lang="fr-FR" altLang="fr-FR" sz="1800"/>
              <a:t>=&gt; Minimizing 1D.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and the conjugate gradient, the length downhill d</a:t>
            </a:r>
            <a:r>
              <a:rPr lang="fr-FR" altLang="fr-FR" sz="1800" baseline="-25000"/>
              <a:t>k</a:t>
            </a:r>
            <a:r>
              <a:rPr lang="fr-FR" altLang="fr-FR" sz="1800"/>
              <a:t>, Is calculated with the Hessian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Principle Fletcher Reeves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We use the same downward directions as the conjugate gradient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Is minimized along the axis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</a:t>
            </a:r>
            <a:r>
              <a:rPr lang="fr-FR" altLang="fr-FR" sz="1800"/>
              <a:t> with classical minimization method to 1D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(Using 3 points for example).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advantage: </a:t>
            </a:r>
            <a:r>
              <a:rPr lang="fr-FR" altLang="fr-FR" sz="1800"/>
              <a:t>no need to know the Hessian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 Box 1">
            <a:extLst>
              <a:ext uri="{FF2B5EF4-FFF2-40B4-BE49-F238E27FC236}">
                <a16:creationId xmlns:a16="http://schemas.microsoft.com/office/drawing/2014/main" id="{FC2DF718-F438-2C4B-BBD3-5A5642C2E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80988"/>
            <a:ext cx="1362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practice :</a:t>
            </a:r>
          </a:p>
        </p:txBody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EA3584BE-5607-CB47-9673-F91F2758A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928688"/>
            <a:ext cx="3506788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b="1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fr-FR" altLang="fr-FR"/>
              <a:t>0. Start a starting point X0</a:t>
            </a:r>
          </a:p>
          <a:p>
            <a:pPr eaLnBrk="1" hangingPunct="1">
              <a:buSzPct val="100000"/>
              <a:defRPr/>
            </a:pPr>
            <a:endParaRPr lang="fr-FR" altLang="fr-FR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fr-FR" altLang="fr-FR"/>
              <a:t>Calculate </a:t>
            </a:r>
            <a:r>
              <a:rPr lang="fr-FR" altLang="fr-FR" b="0"/>
              <a:t>u</a:t>
            </a:r>
            <a:r>
              <a:rPr lang="fr-FR" altLang="fr-FR" b="0" baseline="-25000"/>
              <a:t>k</a:t>
            </a:r>
          </a:p>
          <a:p>
            <a:pPr eaLnBrk="1" hangingPunct="1">
              <a:buSzPct val="100000"/>
              <a:defRPr/>
            </a:pPr>
            <a:endParaRPr lang="fr-FR" altLang="fr-FR" b="0" baseline="-25000"/>
          </a:p>
        </p:txBody>
      </p:sp>
      <p:graphicFrame>
        <p:nvGraphicFramePr>
          <p:cNvPr id="121859" name="Object 3">
            <a:extLst>
              <a:ext uri="{FF2B5EF4-FFF2-40B4-BE49-F238E27FC236}">
                <a16:creationId xmlns:a16="http://schemas.microsoft.com/office/drawing/2014/main" id="{5D68B0A0-AF43-0143-B1C5-F498F9DC6A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1628775"/>
          <a:ext cx="446405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2" r:id="rId4" imgW="42710100" imgH="12877800" progId="">
                  <p:embed/>
                </p:oleObj>
              </mc:Choice>
              <mc:Fallback>
                <p:oleObj r:id="rId4" imgW="42710100" imgH="128778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28775"/>
                        <a:ext cx="4464050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0" name="Text Box 4">
            <a:extLst>
              <a:ext uri="{FF2B5EF4-FFF2-40B4-BE49-F238E27FC236}">
                <a16:creationId xmlns:a16="http://schemas.microsoft.com/office/drawing/2014/main" id="{E05FC883-2C68-9E4D-9C53-32A5DA92E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016250"/>
            <a:ext cx="2641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2. Minimize the function </a:t>
            </a:r>
          </a:p>
        </p:txBody>
      </p:sp>
      <p:graphicFrame>
        <p:nvGraphicFramePr>
          <p:cNvPr id="121861" name="Object 5">
            <a:extLst>
              <a:ext uri="{FF2B5EF4-FFF2-40B4-BE49-F238E27FC236}">
                <a16:creationId xmlns:a16="http://schemas.microsoft.com/office/drawing/2014/main" id="{D7F6F2FF-6764-8B44-95C3-302FF93B68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3429000"/>
          <a:ext cx="2789238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3" r:id="rId6" imgW="28968700" imgH="5854700" progId="">
                  <p:embed/>
                </p:oleObj>
              </mc:Choice>
              <mc:Fallback>
                <p:oleObj r:id="rId6" imgW="28968700" imgH="58547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429000"/>
                        <a:ext cx="2789238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2" name="Text Box 6">
            <a:extLst>
              <a:ext uri="{FF2B5EF4-FFF2-40B4-BE49-F238E27FC236}">
                <a16:creationId xmlns:a16="http://schemas.microsoft.com/office/drawing/2014/main" id="{54FDFA02-1E18-CA44-A6E9-D205EEE94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097338"/>
            <a:ext cx="6346825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d is a positive real. It is thus minimizing 1D. Use your method</a:t>
            </a:r>
            <a:br>
              <a:rPr lang="fr-FR" altLang="fr-FR" sz="1800"/>
            </a:br>
            <a:r>
              <a:rPr lang="fr-FR" altLang="fr-FR" sz="1800"/>
              <a:t>favorite (Trisection, quadrature etc ...). The minimum is to</a:t>
            </a:r>
            <a:r>
              <a:rPr lang="fr-FR" altLang="fr-FR" sz="1800" baseline="-25000"/>
              <a:t>k</a:t>
            </a:r>
            <a:r>
              <a:rPr lang="fr-FR" altLang="fr-FR" sz="1800"/>
              <a:t> </a:t>
            </a:r>
          </a:p>
        </p:txBody>
      </p:sp>
      <p:sp>
        <p:nvSpPr>
          <p:cNvPr id="121863" name="Text Box 7">
            <a:extLst>
              <a:ext uri="{FF2B5EF4-FFF2-40B4-BE49-F238E27FC236}">
                <a16:creationId xmlns:a16="http://schemas.microsoft.com/office/drawing/2014/main" id="{2CDBAA21-FBBB-C342-898D-73D549DD2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960938"/>
            <a:ext cx="16795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3. X</a:t>
            </a:r>
            <a:r>
              <a:rPr lang="fr-FR" altLang="fr-FR" sz="1800" baseline="-25000"/>
              <a:t>k + 1</a:t>
            </a:r>
            <a:r>
              <a:rPr lang="fr-FR" altLang="fr-FR" sz="1800"/>
              <a:t> is then </a:t>
            </a:r>
          </a:p>
        </p:txBody>
      </p:sp>
      <p:graphicFrame>
        <p:nvGraphicFramePr>
          <p:cNvPr id="121864" name="Object 8">
            <a:extLst>
              <a:ext uri="{FF2B5EF4-FFF2-40B4-BE49-F238E27FC236}">
                <a16:creationId xmlns:a16="http://schemas.microsoft.com/office/drawing/2014/main" id="{67B31F80-C2B2-1A43-9FEA-B7D315D34F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4868863"/>
          <a:ext cx="240506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4" r:id="rId8" imgW="24574500" imgH="5854700" progId="">
                  <p:embed/>
                </p:oleObj>
              </mc:Choice>
              <mc:Fallback>
                <p:oleObj r:id="rId8" imgW="24574500" imgH="58547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868863"/>
                        <a:ext cx="2405063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5" name="Text Box 9">
            <a:extLst>
              <a:ext uri="{FF2B5EF4-FFF2-40B4-BE49-F238E27FC236}">
                <a16:creationId xmlns:a16="http://schemas.microsoft.com/office/drawing/2014/main" id="{E45E701F-5B44-E243-B959-755FD4CA0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5824538"/>
            <a:ext cx="41767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4. If you have not converged, again in 1</a:t>
            </a:r>
          </a:p>
        </p:txBody>
      </p:sp>
      <p:sp>
        <p:nvSpPr>
          <p:cNvPr id="121866" name="Text Box 10">
            <a:extLst>
              <a:ext uri="{FF2B5EF4-FFF2-40B4-BE49-F238E27FC236}">
                <a16:creationId xmlns:a16="http://schemas.microsoft.com/office/drawing/2014/main" id="{6724294F-927F-674B-8BAD-3EBC0F265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900" y="254000"/>
            <a:ext cx="33004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Fletcher Reeves algorithm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9864C821-73B0-CB46-83CC-83961B256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423863"/>
            <a:ext cx="5410200" cy="203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Once again, it is an ill-posed problem: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There is NO ideal method.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It is quite easy (i.e. fast) to find a </a:t>
            </a:r>
            <a:r>
              <a:rPr lang="fr-FR" altLang="fr-FR" sz="1800" b="0" u="sng"/>
              <a:t>local</a:t>
            </a:r>
            <a:r>
              <a:rPr lang="fr-FR" altLang="fr-FR" sz="1800" b="0"/>
              <a:t> minimum.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It is </a:t>
            </a:r>
            <a:r>
              <a:rPr lang="fr-FR" altLang="fr-FR" sz="1800" b="0">
                <a:solidFill>
                  <a:srgbClr val="FF3300"/>
                </a:solidFill>
              </a:rPr>
              <a:t>very </a:t>
            </a:r>
            <a:r>
              <a:rPr lang="fr-FR" altLang="fr-FR" sz="1800" b="0">
                <a:solidFill>
                  <a:srgbClr val="FF0000"/>
                </a:solidFill>
              </a:rPr>
              <a:t>difficult (i.e. long) </a:t>
            </a:r>
            <a:r>
              <a:rPr lang="fr-FR" altLang="fr-FR" sz="1800" b="0">
                <a:solidFill>
                  <a:schemeClr val="tx1"/>
                </a:solidFill>
              </a:rPr>
              <a:t>to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/>
              <a:t>find a </a:t>
            </a:r>
            <a:r>
              <a:rPr lang="fr-FR" altLang="fr-FR" sz="1800" b="0" u="sng"/>
              <a:t>global</a:t>
            </a:r>
            <a:r>
              <a:rPr lang="fr-FR" altLang="fr-FR" sz="1800" b="0"/>
              <a:t> minimum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F4805AF-CB15-1E44-A1A5-2DAC016A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852738"/>
            <a:ext cx="4751388" cy="30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Text Box 3">
            <a:extLst>
              <a:ext uri="{FF2B5EF4-FFF2-40B4-BE49-F238E27FC236}">
                <a16:creationId xmlns:a16="http://schemas.microsoft.com/office/drawing/2014/main" id="{06660CD9-045F-8F4C-A476-6C990A01F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188" y="3089275"/>
            <a:ext cx="2617787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B, D, F are local minima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D is the global minimum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85FBB39C-DE8C-4A46-B2E6-AA4065BF6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6021388"/>
            <a:ext cx="86614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This research is particularly long and difficult if  the problem is N-dimensional (N&gt;2)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ext Box 1">
            <a:extLst>
              <a:ext uri="{FF2B5EF4-FFF2-40B4-BE49-F238E27FC236}">
                <a16:creationId xmlns:a16="http://schemas.microsoft.com/office/drawing/2014/main" id="{6E6480D0-99BC-7F41-B75F-728C695DF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52425"/>
            <a:ext cx="34528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Fletcher-Reeves Convergence</a:t>
            </a:r>
          </a:p>
        </p:txBody>
      </p:sp>
      <p:sp>
        <p:nvSpPr>
          <p:cNvPr id="123906" name="Text Box 2">
            <a:extLst>
              <a:ext uri="{FF2B5EF4-FFF2-40B4-BE49-F238E27FC236}">
                <a16:creationId xmlns:a16="http://schemas.microsoft.com/office/drawing/2014/main" id="{24521412-1B44-774F-8EF2-D5D5DBE6B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928688"/>
            <a:ext cx="7452979" cy="314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</a:t>
            </a:r>
            <a:r>
              <a:rPr lang="fr-FR" altLang="fr-FR" sz="1800" err="1"/>
              <a:t>depends</a:t>
            </a:r>
            <a:r>
              <a:rPr lang="fr-FR" altLang="fr-FR" sz="1800"/>
              <a:t> on </a:t>
            </a:r>
            <a:r>
              <a:rPr lang="fr-FR" altLang="fr-FR" sz="1800" err="1"/>
              <a:t>your</a:t>
            </a:r>
            <a:r>
              <a:rPr lang="fr-FR" altLang="fr-FR" sz="1800"/>
              <a:t> </a:t>
            </a:r>
            <a:r>
              <a:rPr lang="fr-FR" altLang="fr-FR" sz="1800" err="1"/>
              <a:t>choice</a:t>
            </a:r>
            <a:r>
              <a:rPr lang="fr-FR" altLang="fr-FR" sz="1800"/>
              <a:t> of </a:t>
            </a:r>
            <a:r>
              <a:rPr lang="fr-FR" altLang="fr-FR" sz="1800" err="1"/>
              <a:t>minimization</a:t>
            </a:r>
            <a:r>
              <a:rPr lang="fr-FR" altLang="fr-FR" sz="1800"/>
              <a:t> </a:t>
            </a:r>
            <a:r>
              <a:rPr lang="fr-FR" altLang="fr-FR" sz="1800" err="1"/>
              <a:t>algorithm</a:t>
            </a:r>
            <a:r>
              <a:rPr lang="fr-FR" altLang="fr-FR" sz="1800"/>
              <a:t> to 1D.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</a:t>
            </a:r>
            <a:r>
              <a:rPr lang="fr-FR" altLang="fr-FR" sz="1800" err="1"/>
              <a:t>you</a:t>
            </a:r>
            <a:r>
              <a:rPr lang="fr-FR" altLang="fr-FR" sz="1800"/>
              <a:t> </a:t>
            </a:r>
            <a:r>
              <a:rPr lang="fr-FR" altLang="fr-FR" sz="1800" err="1"/>
              <a:t>take</a:t>
            </a:r>
            <a:r>
              <a:rPr lang="fr-FR" altLang="fr-FR" sz="1800"/>
              <a:t> the quadrature </a:t>
            </a:r>
            <a:r>
              <a:rPr lang="fr-FR" altLang="fr-FR" sz="1800" err="1"/>
              <a:t>method</a:t>
            </a:r>
            <a:r>
              <a:rPr lang="fr-FR" altLang="fr-FR" sz="1800"/>
              <a:t>, </a:t>
            </a:r>
            <a:r>
              <a:rPr lang="fr-FR" altLang="fr-FR" sz="1800" err="1"/>
              <a:t>then</a:t>
            </a:r>
            <a:r>
              <a:rPr lang="fr-FR" altLang="fr-FR" sz="1800"/>
              <a:t>, Fletcher-Reeves </a:t>
            </a:r>
            <a:r>
              <a:rPr lang="fr-FR" altLang="fr-FR" sz="1800" err="1"/>
              <a:t>behavior</a:t>
            </a:r>
            <a:br>
              <a:rPr lang="fr-FR" altLang="fr-FR" sz="1800"/>
            </a:br>
            <a:r>
              <a:rPr lang="fr-FR" altLang="fr-FR" sz="1800" err="1"/>
              <a:t>will</a:t>
            </a:r>
            <a:r>
              <a:rPr lang="fr-FR" altLang="fr-FR" sz="1800"/>
              <a:t> </a:t>
            </a:r>
            <a:r>
              <a:rPr lang="fr-FR" altLang="fr-FR" sz="1800" err="1"/>
              <a:t>be</a:t>
            </a:r>
            <a:r>
              <a:rPr lang="fr-FR" altLang="fr-FR" sz="1800"/>
              <a:t> </a:t>
            </a:r>
            <a:r>
              <a:rPr lang="fr-FR" altLang="fr-FR" sz="1800" err="1"/>
              <a:t>very</a:t>
            </a:r>
            <a:r>
              <a:rPr lang="fr-FR" altLang="fr-FR" sz="1800"/>
              <a:t> </a:t>
            </a:r>
            <a:r>
              <a:rPr lang="fr-FR" altLang="fr-FR" sz="1800" err="1"/>
              <a:t>similar</a:t>
            </a:r>
            <a:r>
              <a:rPr lang="fr-FR" altLang="fr-FR" sz="1800"/>
              <a:t> to the </a:t>
            </a:r>
            <a:r>
              <a:rPr lang="fr-FR" altLang="fr-FR" sz="1800" err="1"/>
              <a:t>conjugate</a:t>
            </a:r>
            <a:r>
              <a:rPr lang="fr-FR" altLang="fr-FR" sz="1800"/>
              <a:t> gradient.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 err="1"/>
              <a:t>Rule</a:t>
            </a:r>
            <a:r>
              <a:rPr lang="fr-FR" altLang="fr-FR" sz="1800" i="1"/>
              <a:t> to </a:t>
            </a:r>
            <a:r>
              <a:rPr lang="fr-FR" altLang="fr-FR" sz="1800" i="1" err="1"/>
              <a:t>always</a:t>
            </a:r>
            <a:r>
              <a:rPr lang="fr-FR" altLang="fr-FR" sz="1800" i="1"/>
              <a:t> respect (for all </a:t>
            </a:r>
            <a:r>
              <a:rPr lang="fr-FR" altLang="fr-FR" sz="1800" i="1" err="1"/>
              <a:t>algorithms</a:t>
            </a:r>
            <a:r>
              <a:rPr lang="fr-FR" altLang="fr-FR" sz="1800" i="1"/>
              <a:t>):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When</a:t>
            </a:r>
            <a:r>
              <a:rPr lang="fr-FR" altLang="fr-FR" sz="1800"/>
              <a:t> </a:t>
            </a: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get</a:t>
            </a:r>
            <a:r>
              <a:rPr lang="fr-FR" altLang="fr-FR" sz="1800"/>
              <a:t> a minimum, </a:t>
            </a:r>
            <a:r>
              <a:rPr lang="fr-FR" altLang="fr-FR" sz="1800" err="1"/>
              <a:t>we</a:t>
            </a:r>
            <a:r>
              <a:rPr lang="fr-FR" altLang="fr-FR" sz="1800"/>
              <a:t> must </a:t>
            </a:r>
            <a:r>
              <a:rPr lang="fr-FR" altLang="fr-FR" sz="1800" i="1"/>
              <a:t> restart</a:t>
            </a:r>
            <a:r>
              <a:rPr lang="fr-FR" altLang="fr-FR" sz="1800"/>
              <a:t> </a:t>
            </a:r>
            <a:r>
              <a:rPr lang="fr-FR" altLang="fr-FR" sz="1800" err="1"/>
              <a:t>algorithm</a:t>
            </a:r>
            <a:r>
              <a:rPr lang="fr-FR" altLang="fr-FR" sz="1800"/>
              <a:t> for </a:t>
            </a:r>
            <a:r>
              <a:rPr lang="fr-FR" altLang="fr-FR" sz="1800" err="1"/>
              <a:t>this</a:t>
            </a:r>
            <a:r>
              <a:rPr lang="fr-FR" altLang="fr-FR" sz="1800"/>
              <a:t> (new</a:t>
            </a:r>
            <a:br>
              <a:rPr lang="fr-FR" altLang="fr-FR" sz="1800"/>
            </a:br>
            <a:r>
              <a:rPr lang="fr-FR" altLang="fr-FR" sz="1800" err="1"/>
              <a:t>starting</a:t>
            </a:r>
            <a:r>
              <a:rPr lang="fr-FR" altLang="fr-FR" sz="1800"/>
              <a:t> point) to </a:t>
            </a:r>
            <a:r>
              <a:rPr lang="fr-FR" altLang="fr-FR" sz="1800" err="1"/>
              <a:t>be</a:t>
            </a:r>
            <a:r>
              <a:rPr lang="fr-FR" altLang="fr-FR" sz="1800"/>
              <a:t> * on * convergence.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Some</a:t>
            </a:r>
            <a:r>
              <a:rPr lang="fr-FR" altLang="fr-FR" sz="1800"/>
              <a:t> </a:t>
            </a:r>
            <a:r>
              <a:rPr lang="fr-FR" altLang="fr-FR" sz="1800" err="1"/>
              <a:t>authors</a:t>
            </a:r>
            <a:r>
              <a:rPr lang="fr-FR" altLang="fr-FR" sz="1800"/>
              <a:t> </a:t>
            </a:r>
            <a:r>
              <a:rPr lang="fr-FR" altLang="fr-FR" sz="1800" err="1"/>
              <a:t>advocate</a:t>
            </a:r>
            <a:r>
              <a:rPr lang="fr-FR" altLang="fr-FR" sz="1800"/>
              <a:t> the </a:t>
            </a:r>
            <a:r>
              <a:rPr lang="fr-FR" altLang="fr-FR" sz="1800" err="1"/>
              <a:t>algorithm</a:t>
            </a:r>
            <a:r>
              <a:rPr lang="fr-FR" altLang="fr-FR" sz="1800"/>
              <a:t> </a:t>
            </a:r>
            <a:r>
              <a:rPr lang="fr-FR" altLang="fr-FR" sz="1800" err="1"/>
              <a:t>periodically</a:t>
            </a:r>
            <a:r>
              <a:rPr lang="fr-FR" altLang="fr-FR" sz="1800"/>
              <a:t> reset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(</a:t>
            </a:r>
            <a:r>
              <a:rPr lang="fr-FR" altLang="fr-FR" sz="1800">
                <a:latin typeface="Wingdings" pitchFamily="2" charset="2"/>
                <a:ea typeface="Wingdings" pitchFamily="2" charset="2"/>
                <a:cs typeface="Wingdings" pitchFamily="2" charset="2"/>
              </a:rPr>
              <a:t></a:t>
            </a:r>
            <a:r>
              <a:rPr lang="fr-FR" altLang="fr-FR" sz="1800"/>
              <a:t> impose </a:t>
            </a:r>
            <a:r>
              <a:rPr lang="fr-FR" altLang="fr-FR" sz="1800" b="0"/>
              <a:t>u</a:t>
            </a:r>
            <a:r>
              <a:rPr lang="fr-FR" altLang="fr-FR" sz="1800" b="0" baseline="-25000"/>
              <a:t>k-1</a:t>
            </a:r>
            <a:r>
              <a:rPr lang="fr-FR" altLang="fr-FR" sz="1800" b="0"/>
              <a:t>= 0 </a:t>
            </a:r>
            <a:r>
              <a:rPr lang="fr-FR" altLang="fr-FR" sz="180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>
            <a:extLst>
              <a:ext uri="{FF2B5EF4-FFF2-40B4-BE49-F238E27FC236}">
                <a16:creationId xmlns:a16="http://schemas.microsoft.com/office/drawing/2014/main" id="{431F6729-338B-8C4F-864E-C8E3E3F4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643063"/>
            <a:ext cx="5229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5954" name="Text Box 2">
            <a:extLst>
              <a:ext uri="{FF2B5EF4-FFF2-40B4-BE49-F238E27FC236}">
                <a16:creationId xmlns:a16="http://schemas.microsoft.com/office/drawing/2014/main" id="{37C151D2-0ACD-3948-AF9E-D54FC5B89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60350"/>
            <a:ext cx="4524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6600FF"/>
                </a:solidFill>
              </a:rPr>
              <a:t>Fletcher Reeves Conjugate Gradient Vs.</a:t>
            </a:r>
          </a:p>
        </p:txBody>
      </p:sp>
      <p:sp>
        <p:nvSpPr>
          <p:cNvPr id="125955" name="Text Box 3">
            <a:extLst>
              <a:ext uri="{FF2B5EF4-FFF2-40B4-BE49-F238E27FC236}">
                <a16:creationId xmlns:a16="http://schemas.microsoft.com/office/drawing/2014/main" id="{8049417D-5317-4040-9B87-A4F8626D9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20713"/>
            <a:ext cx="39592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minimizes the function: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400" b="0"/>
              <a:t>F (x, y) = x</a:t>
            </a:r>
            <a:r>
              <a:rPr lang="fr-FR" altLang="fr-FR" sz="2400" b="0" baseline="30000"/>
              <a:t>4</a:t>
            </a:r>
            <a:r>
              <a:rPr lang="fr-FR" altLang="fr-FR" sz="2400" b="0"/>
              <a:t>four are</a:t>
            </a:r>
            <a:r>
              <a:rPr lang="fr-FR" altLang="fr-FR" sz="2400" b="0" baseline="30000"/>
              <a:t>4</a:t>
            </a:r>
            <a:r>
              <a:rPr lang="fr-FR" altLang="fr-FR" sz="2400" b="0"/>
              <a:t> 4x + y</a:t>
            </a:r>
          </a:p>
        </p:txBody>
      </p:sp>
      <p:sp>
        <p:nvSpPr>
          <p:cNvPr id="125956" name="Text Box 4">
            <a:extLst>
              <a:ext uri="{FF2B5EF4-FFF2-40B4-BE49-F238E27FC236}">
                <a16:creationId xmlns:a16="http://schemas.microsoft.com/office/drawing/2014/main" id="{C8230F8D-EDCA-CF44-8218-B71062E5B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608638"/>
            <a:ext cx="4935538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Which has two real minimum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 * 1 = [- 8</a:t>
            </a:r>
            <a:r>
              <a:rPr lang="fr-FR" altLang="fr-FR" sz="1800" baseline="30000"/>
              <a:t>1/4</a:t>
            </a:r>
            <a:r>
              <a:rPr lang="fr-FR" altLang="fr-FR" sz="1800"/>
              <a:t> / 2, 2</a:t>
            </a:r>
            <a:r>
              <a:rPr lang="fr-FR" altLang="fr-FR" sz="1800" baseline="30000"/>
              <a:t>1/4</a:t>
            </a:r>
            <a:r>
              <a:rPr lang="fr-FR" altLang="fr-FR" sz="1800"/>
              <a:t>/ 2] X * 2 = [8</a:t>
            </a:r>
            <a:r>
              <a:rPr lang="fr-FR" altLang="fr-FR" sz="1800" baseline="30000"/>
              <a:t>1/4</a:t>
            </a:r>
            <a:r>
              <a:rPr lang="fr-FR" altLang="fr-FR" sz="1800"/>
              <a:t> / 2, -2</a:t>
            </a:r>
            <a:r>
              <a:rPr lang="fr-FR" altLang="fr-FR" sz="1800" baseline="30000"/>
              <a:t>1/4</a:t>
            </a:r>
            <a:r>
              <a:rPr lang="fr-FR" altLang="fr-FR" sz="1800"/>
              <a:t>/ 2]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 * 1 = [- 0.84, 0.59] X</a:t>
            </a:r>
            <a:r>
              <a:rPr lang="fr-FR" altLang="fr-FR" sz="1800" baseline="30000"/>
              <a:t>*</a:t>
            </a:r>
            <a:r>
              <a:rPr lang="fr-FR" altLang="fr-FR" sz="1800"/>
              <a:t>2 = [0.84, -0.59] </a:t>
            </a:r>
          </a:p>
        </p:txBody>
      </p:sp>
      <p:pic>
        <p:nvPicPr>
          <p:cNvPr id="125957" name="Picture 5">
            <a:extLst>
              <a:ext uri="{FF2B5EF4-FFF2-40B4-BE49-F238E27FC236}">
                <a16:creationId xmlns:a16="http://schemas.microsoft.com/office/drawing/2014/main" id="{B263D404-F2AE-5844-B322-718E4115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65263"/>
            <a:ext cx="5400675" cy="405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1">
            <a:extLst>
              <a:ext uri="{FF2B5EF4-FFF2-40B4-BE49-F238E27FC236}">
                <a16:creationId xmlns:a16="http://schemas.microsoft.com/office/drawing/2014/main" id="{337CF407-441F-984F-BC2E-47A336A1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78013"/>
            <a:ext cx="5568950" cy="407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8002" name="Rectangle 2">
            <a:extLst>
              <a:ext uri="{FF2B5EF4-FFF2-40B4-BE49-F238E27FC236}">
                <a16:creationId xmlns:a16="http://schemas.microsoft.com/office/drawing/2014/main" id="{12E1B563-EF60-BE4A-996A-3BAA778FF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04813"/>
            <a:ext cx="201612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conjugate gradient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7466385-0EF2-4F4A-B0E3-E1D81DC7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363" y="115888"/>
            <a:ext cx="3373437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 Fletcher-Reeves, with </a:t>
            </a:r>
            <a:br>
              <a:rPr lang="fr-FR" altLang="fr-FR" sz="1800"/>
            </a:br>
            <a:r>
              <a:rPr lang="fr-FR" altLang="fr-FR" sz="1800"/>
              <a:t>1D as minimization method</a:t>
            </a:r>
            <a:br>
              <a:rPr lang="fr-FR" altLang="fr-FR" sz="1800"/>
            </a:br>
            <a:r>
              <a:rPr lang="fr-FR" altLang="fr-FR" sz="1800"/>
              <a:t>the method of the "golden rule."</a:t>
            </a:r>
          </a:p>
        </p:txBody>
      </p:sp>
      <p:sp>
        <p:nvSpPr>
          <p:cNvPr id="128004" name="Text Box 4">
            <a:extLst>
              <a:ext uri="{FF2B5EF4-FFF2-40B4-BE49-F238E27FC236}">
                <a16:creationId xmlns:a16="http://schemas.microsoft.com/office/drawing/2014/main" id="{72699681-2153-D449-B229-0DC1BE4F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1484313"/>
            <a:ext cx="1438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N iterations</a:t>
            </a:r>
          </a:p>
        </p:txBody>
      </p:sp>
      <p:sp>
        <p:nvSpPr>
          <p:cNvPr id="128005" name="Line 5">
            <a:extLst>
              <a:ext uri="{FF2B5EF4-FFF2-40B4-BE49-F238E27FC236}">
                <a16:creationId xmlns:a16="http://schemas.microsoft.com/office/drawing/2014/main" id="{92D8A70C-A2AC-1047-80BF-6DD3C8657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765175"/>
            <a:ext cx="431800" cy="1223963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8006" name="Line 6">
            <a:extLst>
              <a:ext uri="{FF2B5EF4-FFF2-40B4-BE49-F238E27FC236}">
                <a16:creationId xmlns:a16="http://schemas.microsoft.com/office/drawing/2014/main" id="{6A1F27ED-E74A-0744-9B6D-5BEBEFBF52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6313" y="1052513"/>
            <a:ext cx="579437" cy="9366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8007" name="Line 7">
            <a:extLst>
              <a:ext uri="{FF2B5EF4-FFF2-40B4-BE49-F238E27FC236}">
                <a16:creationId xmlns:a16="http://schemas.microsoft.com/office/drawing/2014/main" id="{76239EEC-39A5-3848-901A-3C4F8ECFD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1052513"/>
            <a:ext cx="433388" cy="9366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8008" name="Text Box 8">
            <a:extLst>
              <a:ext uri="{FF2B5EF4-FFF2-40B4-BE49-F238E27FC236}">
                <a16:creationId xmlns:a16="http://schemas.microsoft.com/office/drawing/2014/main" id="{6B1CF376-4D37-7845-83EC-3A4C719A7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6021388"/>
            <a:ext cx="2881312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* No recovery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** revival every 2 iterations</a:t>
            </a:r>
          </a:p>
        </p:txBody>
      </p:sp>
      <p:sp>
        <p:nvSpPr>
          <p:cNvPr id="128009" name="Text Box 9">
            <a:extLst>
              <a:ext uri="{FF2B5EF4-FFF2-40B4-BE49-F238E27FC236}">
                <a16:creationId xmlns:a16="http://schemas.microsoft.com/office/drawing/2014/main" id="{1E222CBA-09B5-AC45-9E1D-737795FBC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655888"/>
            <a:ext cx="2514600" cy="283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Note 1: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iteration nb</a:t>
            </a:r>
            <a:br>
              <a:rPr lang="fr-FR" altLang="fr-FR" sz="1800"/>
            </a:br>
            <a:r>
              <a:rPr lang="fr-FR" altLang="fr-FR" sz="1800"/>
              <a:t>does not depend</a:t>
            </a:r>
            <a:br>
              <a:rPr lang="fr-FR" altLang="fr-FR" sz="1800"/>
            </a:br>
            <a:r>
              <a:rPr lang="fr-FR" altLang="fr-FR" sz="1800"/>
              <a:t>much of the</a:t>
            </a:r>
            <a:br>
              <a:rPr lang="fr-FR" altLang="fr-FR" sz="1800"/>
            </a:br>
            <a:r>
              <a:rPr lang="fr-FR" altLang="fr-FR" sz="1800"/>
              <a:t>distance to the solution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Note 2: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better</a:t>
            </a:r>
            <a:br>
              <a:rPr lang="fr-FR" altLang="fr-FR" sz="1800"/>
            </a:br>
            <a:r>
              <a:rPr lang="fr-FR" altLang="fr-FR" sz="1800"/>
              <a:t>Fletcher-Reeves </a:t>
            </a:r>
            <a:br>
              <a:rPr lang="fr-FR" altLang="fr-FR" sz="1800"/>
            </a:br>
            <a:r>
              <a:rPr lang="fr-FR" altLang="fr-FR" sz="1800"/>
              <a:t>with periodic stimulus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ext Box 1">
            <a:extLst>
              <a:ext uri="{FF2B5EF4-FFF2-40B4-BE49-F238E27FC236}">
                <a16:creationId xmlns:a16="http://schemas.microsoft.com/office/drawing/2014/main" id="{975227B0-4636-CC47-BAB6-5CF147092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568325"/>
            <a:ext cx="7517099" cy="591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Conclusion on </a:t>
            </a:r>
            <a:r>
              <a:rPr lang="fr-FR" altLang="fr-FR" sz="1800" b="0" err="1"/>
              <a:t>deterministic</a:t>
            </a:r>
            <a:r>
              <a:rPr lang="fr-FR" altLang="fr-FR" sz="1800" b="0"/>
              <a:t> </a:t>
            </a:r>
            <a:r>
              <a:rPr lang="fr-FR" altLang="fr-FR" sz="1800" b="0" err="1"/>
              <a:t>methods</a:t>
            </a:r>
            <a:r>
              <a:rPr lang="fr-FR" altLang="fr-FR" sz="1800" b="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They</a:t>
            </a:r>
            <a:r>
              <a:rPr lang="fr-FR" altLang="fr-FR" sz="1800"/>
              <a:t> are </a:t>
            </a:r>
            <a:r>
              <a:rPr lang="fr-FR" altLang="fr-FR" sz="1800" err="1"/>
              <a:t>very</a:t>
            </a:r>
            <a:r>
              <a:rPr lang="fr-FR" altLang="fr-FR" sz="1800"/>
              <a:t> effective </a:t>
            </a:r>
            <a:r>
              <a:rPr lang="fr-FR" altLang="fr-FR" sz="1800" b="0"/>
              <a:t>As the </a:t>
            </a:r>
            <a:r>
              <a:rPr lang="fr-FR" altLang="fr-FR" sz="1800" b="0" err="1"/>
              <a:t>study</a:t>
            </a:r>
            <a:r>
              <a:rPr lang="fr-FR" altLang="fr-FR" sz="1800" b="0"/>
              <a:t> </a:t>
            </a:r>
            <a:r>
              <a:rPr lang="fr-FR" altLang="fr-FR" sz="1800" b="0" err="1"/>
              <a:t>is</a:t>
            </a:r>
            <a:r>
              <a:rPr lang="fr-FR" altLang="fr-FR" sz="1800" b="0"/>
              <a:t> </a:t>
            </a:r>
            <a:r>
              <a:rPr lang="fr-FR" altLang="fr-FR" sz="1800" b="0" err="1"/>
              <a:t>relatively</a:t>
            </a:r>
            <a:r>
              <a:rPr lang="fr-FR" altLang="fr-FR" sz="1800" b="0"/>
              <a:t> simple </a:t>
            </a:r>
            <a:r>
              <a:rPr lang="fr-FR" altLang="fr-FR" sz="1800" b="0" err="1"/>
              <a:t>function</a:t>
            </a:r>
            <a:r>
              <a:rPr lang="fr-FR" altLang="fr-FR" sz="1800"/>
              <a:t>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For </a:t>
            </a:r>
            <a:r>
              <a:rPr lang="fr-FR" altLang="fr-FR" sz="1800" err="1"/>
              <a:t>example</a:t>
            </a:r>
            <a:r>
              <a:rPr lang="fr-FR" altLang="fr-FR" sz="1800"/>
              <a:t>: </a:t>
            </a:r>
            <a:r>
              <a:rPr lang="fr-FR" altLang="fr-FR" sz="1800" err="1"/>
              <a:t>quadratic</a:t>
            </a:r>
            <a:r>
              <a:rPr lang="fr-FR" altLang="fr-FR" sz="1800"/>
              <a:t> </a:t>
            </a:r>
            <a:r>
              <a:rPr lang="fr-FR" altLang="fr-FR" sz="1800" err="1"/>
              <a:t>function</a:t>
            </a: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err="1"/>
              <a:t>They</a:t>
            </a:r>
            <a:r>
              <a:rPr lang="fr-FR" altLang="fr-FR" sz="1800" b="0"/>
              <a:t> converge </a:t>
            </a:r>
            <a:r>
              <a:rPr lang="fr-FR" altLang="fr-FR" sz="1800" b="0" err="1"/>
              <a:t>towards</a:t>
            </a:r>
            <a:r>
              <a:rPr lang="fr-FR" altLang="fr-FR" sz="1800" b="0"/>
              <a:t> a LOCAL minimum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never</a:t>
            </a:r>
            <a:r>
              <a:rPr lang="fr-FR" altLang="fr-FR" sz="1800"/>
              <a:t> possible to </a:t>
            </a:r>
            <a:r>
              <a:rPr lang="fr-FR" altLang="fr-FR" sz="1800" err="1"/>
              <a:t>say</a:t>
            </a:r>
            <a:r>
              <a:rPr lang="fr-FR" altLang="fr-FR" sz="1800"/>
              <a:t> if </a:t>
            </a:r>
            <a:r>
              <a:rPr lang="fr-FR" altLang="fr-FR" sz="1800" err="1"/>
              <a:t>you</a:t>
            </a:r>
            <a:r>
              <a:rPr lang="fr-FR" altLang="fr-FR" sz="1800"/>
              <a:t> </a:t>
            </a:r>
            <a:r>
              <a:rPr lang="fr-FR" altLang="fr-FR" sz="1800" err="1"/>
              <a:t>reach</a:t>
            </a:r>
            <a:r>
              <a:rPr lang="fr-FR" altLang="fr-FR" sz="1800"/>
              <a:t> a local or a global minimum.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 To </a:t>
            </a:r>
            <a:r>
              <a:rPr lang="fr-FR" altLang="fr-FR" sz="1800" err="1"/>
              <a:t>find</a:t>
            </a:r>
            <a:r>
              <a:rPr lang="fr-FR" altLang="fr-FR" sz="1800"/>
              <a:t> more minima must restart the </a:t>
            </a:r>
            <a:r>
              <a:rPr lang="fr-FR" altLang="fr-FR" sz="1800" err="1"/>
              <a:t>algorithm</a:t>
            </a:r>
            <a:r>
              <a:rPr lang="fr-FR" altLang="fr-FR" sz="1800"/>
              <a:t> </a:t>
            </a:r>
            <a:r>
              <a:rPr lang="fr-FR" altLang="fr-FR" sz="1800" err="1"/>
              <a:t>with</a:t>
            </a:r>
            <a:br>
              <a:rPr lang="fr-FR" altLang="fr-FR" sz="1800"/>
            </a:br>
            <a:r>
              <a:rPr lang="fr-FR" altLang="fr-FR" sz="1800" err="1"/>
              <a:t>different</a:t>
            </a:r>
            <a:r>
              <a:rPr lang="fr-FR" altLang="fr-FR" sz="1800"/>
              <a:t> </a:t>
            </a:r>
            <a:r>
              <a:rPr lang="fr-FR" altLang="fr-FR" sz="1800" err="1"/>
              <a:t>starting</a:t>
            </a:r>
            <a:r>
              <a:rPr lang="fr-FR" altLang="fr-FR" sz="1800"/>
              <a:t> points.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All </a:t>
            </a:r>
            <a:r>
              <a:rPr lang="fr-FR" altLang="fr-FR" sz="1800" err="1"/>
              <a:t>methods</a:t>
            </a:r>
            <a:r>
              <a:rPr lang="fr-FR" altLang="fr-FR" sz="1800"/>
              <a:t> </a:t>
            </a:r>
            <a:r>
              <a:rPr lang="fr-FR" altLang="fr-FR" sz="1800" err="1"/>
              <a:t>presented</a:t>
            </a:r>
            <a:r>
              <a:rPr lang="fr-FR" altLang="fr-FR" sz="1800"/>
              <a:t> </a:t>
            </a:r>
            <a:r>
              <a:rPr lang="fr-FR" altLang="fr-FR" sz="1800" err="1"/>
              <a:t>here</a:t>
            </a:r>
            <a:r>
              <a:rPr lang="fr-FR" altLang="fr-FR" sz="1800"/>
              <a:t> </a:t>
            </a:r>
            <a:r>
              <a:rPr lang="fr-FR" altLang="fr-FR" sz="1800" err="1"/>
              <a:t>may</a:t>
            </a:r>
            <a:r>
              <a:rPr lang="fr-FR" altLang="fr-FR" sz="1800"/>
              <a:t> not </a:t>
            </a:r>
            <a:r>
              <a:rPr lang="fr-FR" altLang="fr-FR" sz="1800" err="1"/>
              <a:t>be</a:t>
            </a:r>
            <a:r>
              <a:rPr lang="fr-FR" altLang="fr-FR" sz="1800"/>
              <a:t> effective if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the </a:t>
            </a:r>
            <a:r>
              <a:rPr lang="fr-FR" altLang="fr-FR" sz="1800" err="1"/>
              <a:t>function</a:t>
            </a:r>
            <a:r>
              <a:rPr lang="fr-FR" altLang="fr-FR" sz="1800"/>
              <a:t> has a </a:t>
            </a:r>
            <a:r>
              <a:rPr lang="fr-FR" altLang="fr-FR" sz="1800" err="1"/>
              <a:t>complex</a:t>
            </a:r>
            <a:r>
              <a:rPr lang="fr-FR" altLang="fr-FR" sz="1800"/>
              <a:t> </a:t>
            </a:r>
            <a:r>
              <a:rPr lang="fr-FR" altLang="fr-FR" sz="1800" err="1"/>
              <a:t>shape</a:t>
            </a:r>
            <a:r>
              <a:rPr lang="fr-FR" altLang="fr-FR" sz="1800"/>
              <a:t> </a:t>
            </a:r>
            <a:r>
              <a:rPr lang="fr-FR" altLang="fr-FR" sz="1800" err="1"/>
              <a:t>with</a:t>
            </a:r>
            <a:r>
              <a:rPr lang="fr-FR" altLang="fr-FR" sz="1800"/>
              <a:t> </a:t>
            </a:r>
            <a:r>
              <a:rPr lang="fr-FR" altLang="fr-FR" sz="1800" err="1"/>
              <a:t>numerous</a:t>
            </a:r>
            <a:r>
              <a:rPr lang="fr-FR" altLang="fr-FR" sz="1800"/>
              <a:t> dimensions. </a:t>
            </a:r>
            <a:br>
              <a:rPr lang="fr-FR" altLang="fr-FR" sz="1800"/>
            </a:br>
            <a:r>
              <a:rPr lang="fr-FR" altLang="fr-FR" sz="1800"/>
              <a:t>If </a:t>
            </a:r>
            <a:r>
              <a:rPr lang="fr-FR" altLang="fr-FR" sz="1800" err="1"/>
              <a:t>there</a:t>
            </a:r>
            <a:r>
              <a:rPr lang="fr-FR" altLang="fr-FR" sz="1800"/>
              <a:t> are </a:t>
            </a:r>
            <a:r>
              <a:rPr lang="fr-FR" altLang="fr-FR" sz="1800" err="1"/>
              <a:t>many</a:t>
            </a:r>
            <a:r>
              <a:rPr lang="fr-FR" altLang="fr-FR" sz="1800"/>
              <a:t> local minima "parasites"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Or if </a:t>
            </a:r>
            <a:r>
              <a:rPr lang="fr-FR" altLang="fr-FR" sz="1800" err="1"/>
              <a:t>you</a:t>
            </a:r>
            <a:r>
              <a:rPr lang="fr-FR" altLang="fr-FR" sz="1800"/>
              <a:t> </a:t>
            </a:r>
            <a:r>
              <a:rPr lang="fr-FR" altLang="fr-FR" sz="1800" err="1"/>
              <a:t>need</a:t>
            </a:r>
            <a:r>
              <a:rPr lang="fr-FR" altLang="fr-FR" sz="1800"/>
              <a:t> to know the minimum GLOBAL </a:t>
            </a:r>
            <a:r>
              <a:rPr lang="fr-FR" altLang="fr-FR" sz="1800" err="1"/>
              <a:t>function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We</a:t>
            </a:r>
            <a:r>
              <a:rPr lang="fr-FR" altLang="fr-FR" sz="1800"/>
              <a:t> must </a:t>
            </a:r>
            <a:r>
              <a:rPr lang="fr-FR" altLang="fr-FR" sz="1800" err="1"/>
              <a:t>then</a:t>
            </a:r>
            <a:r>
              <a:rPr lang="fr-FR" altLang="fr-FR" sz="1800"/>
              <a:t> use </a:t>
            </a:r>
            <a:r>
              <a:rPr lang="fr-FR" altLang="fr-FR" sz="1800" err="1"/>
              <a:t>other</a:t>
            </a:r>
            <a:r>
              <a:rPr lang="fr-FR" altLang="fr-FR" sz="1800"/>
              <a:t> </a:t>
            </a:r>
            <a:r>
              <a:rPr lang="fr-FR" altLang="fr-FR" sz="1800" err="1"/>
              <a:t>methods</a:t>
            </a:r>
            <a:r>
              <a:rPr lang="fr-FR" altLang="fr-FR" sz="1800"/>
              <a:t> !!!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ext Box 1">
            <a:extLst>
              <a:ext uri="{FF2B5EF4-FFF2-40B4-BE49-F238E27FC236}">
                <a16:creationId xmlns:a16="http://schemas.microsoft.com/office/drawing/2014/main" id="{2E73BC3F-942D-9840-BCE0-7880083E1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471488"/>
            <a:ext cx="4279033" cy="194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000"/>
              <a:t>Method to </a:t>
            </a:r>
            <a:r>
              <a:rPr lang="fr-FR" altLang="fr-FR" sz="2000" err="1"/>
              <a:t>find</a:t>
            </a:r>
            <a:r>
              <a:rPr lang="fr-FR" altLang="fr-FR" sz="2000"/>
              <a:t> a global minimum: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2000">
              <a:solidFill>
                <a:srgbClr val="6600FF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000">
                <a:solidFill>
                  <a:srgbClr val="6600FF"/>
                </a:solidFill>
              </a:rPr>
              <a:t>"</a:t>
            </a:r>
            <a:r>
              <a:rPr lang="fr-FR" altLang="fr-FR" sz="2000" err="1">
                <a:solidFill>
                  <a:srgbClr val="6600FF"/>
                </a:solidFill>
              </a:rPr>
              <a:t>Simulated</a:t>
            </a:r>
            <a:r>
              <a:rPr lang="fr-FR" altLang="fr-FR" sz="2000">
                <a:solidFill>
                  <a:srgbClr val="6600FF"/>
                </a:solidFill>
              </a:rPr>
              <a:t> </a:t>
            </a:r>
            <a:r>
              <a:rPr lang="fr-FR" altLang="fr-FR" sz="2000" err="1">
                <a:solidFill>
                  <a:srgbClr val="6600FF"/>
                </a:solidFill>
              </a:rPr>
              <a:t>Annealing</a:t>
            </a:r>
            <a:r>
              <a:rPr lang="fr-FR" altLang="fr-FR" sz="2000">
                <a:solidFill>
                  <a:srgbClr val="6600FF"/>
                </a:solidFill>
              </a:rPr>
              <a:t>" in English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2000">
              <a:solidFill>
                <a:srgbClr val="6600FF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000">
                <a:solidFill>
                  <a:srgbClr val="6600FF"/>
                </a:solidFill>
              </a:rPr>
              <a:t> ’Simulé recuit ’ in French ....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000" err="1">
                <a:solidFill>
                  <a:srgbClr val="6600FF"/>
                </a:solidFill>
              </a:rPr>
              <a:t>Also</a:t>
            </a:r>
            <a:r>
              <a:rPr lang="fr-FR" altLang="fr-FR" sz="2000">
                <a:solidFill>
                  <a:srgbClr val="6600FF"/>
                </a:solidFill>
              </a:rPr>
              <a:t> </a:t>
            </a:r>
            <a:r>
              <a:rPr lang="fr-FR" altLang="fr-FR" sz="2000" err="1">
                <a:solidFill>
                  <a:srgbClr val="6600FF"/>
                </a:solidFill>
              </a:rPr>
              <a:t>called</a:t>
            </a:r>
            <a:r>
              <a:rPr lang="fr-FR" altLang="fr-FR" sz="2000">
                <a:solidFill>
                  <a:srgbClr val="6600FF"/>
                </a:solidFill>
              </a:rPr>
              <a:t> "slow relaxation"</a:t>
            </a:r>
          </a:p>
        </p:txBody>
      </p:sp>
      <p:sp>
        <p:nvSpPr>
          <p:cNvPr id="132098" name="Text Box 2">
            <a:extLst>
              <a:ext uri="{FF2B5EF4-FFF2-40B4-BE49-F238E27FC236}">
                <a16:creationId xmlns:a16="http://schemas.microsoft.com/office/drawing/2014/main" id="{4C142F6B-A91C-134B-85B4-EB52BA506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732088"/>
            <a:ext cx="7812052" cy="397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What</a:t>
            </a:r>
            <a:r>
              <a:rPr lang="fr-FR" altLang="fr-FR" sz="1800"/>
              <a:t> to do to </a:t>
            </a:r>
            <a:r>
              <a:rPr lang="fr-FR" altLang="fr-FR" sz="1800" err="1"/>
              <a:t>find</a:t>
            </a:r>
            <a:r>
              <a:rPr lang="fr-FR" altLang="fr-FR" sz="1800"/>
              <a:t> a global minimum?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 possible </a:t>
            </a:r>
            <a:r>
              <a:rPr lang="fr-FR" altLang="fr-FR" sz="1800" err="1"/>
              <a:t>method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"</a:t>
            </a:r>
            <a:r>
              <a:rPr lang="fr-FR" altLang="fr-FR" sz="1800" err="1"/>
              <a:t>Simulated</a:t>
            </a:r>
            <a:r>
              <a:rPr lang="fr-FR" altLang="fr-FR" sz="1800"/>
              <a:t> </a:t>
            </a:r>
            <a:r>
              <a:rPr lang="fr-FR" altLang="fr-FR" sz="1800" err="1"/>
              <a:t>Annealing</a:t>
            </a:r>
            <a:r>
              <a:rPr lang="fr-FR" altLang="fr-FR" sz="1800"/>
              <a:t> ». </a:t>
            </a:r>
            <a:r>
              <a:rPr lang="fr-FR" altLang="fr-FR" sz="1800" err="1"/>
              <a:t>Another</a:t>
            </a:r>
            <a:r>
              <a:rPr lang="fr-FR" altLang="fr-FR" sz="1800"/>
              <a:t> alternative </a:t>
            </a:r>
            <a:r>
              <a:rPr lang="fr-FR" altLang="fr-FR" sz="1800" err="1"/>
              <a:t>is</a:t>
            </a: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« </a:t>
            </a:r>
            <a:r>
              <a:rPr lang="fr-FR" altLang="fr-FR" sz="1800" err="1"/>
              <a:t>genetic</a:t>
            </a:r>
            <a:r>
              <a:rPr lang="fr-FR" altLang="fr-FR" sz="1800"/>
              <a:t> </a:t>
            </a:r>
            <a:r>
              <a:rPr lang="fr-FR" altLang="fr-FR" sz="1800" err="1"/>
              <a:t>algorithm</a:t>
            </a:r>
            <a:r>
              <a:rPr lang="fr-FR" altLang="fr-FR" sz="1800"/>
              <a:t> »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Simulated</a:t>
            </a:r>
            <a:r>
              <a:rPr lang="fr-FR" altLang="fr-FR" sz="1800"/>
              <a:t> </a:t>
            </a:r>
            <a:r>
              <a:rPr lang="fr-FR" altLang="fr-FR" sz="1800" err="1"/>
              <a:t>anneaeling</a:t>
            </a:r>
            <a:r>
              <a:rPr lang="fr-FR" altLang="fr-FR" sz="1800"/>
              <a:t> in </a:t>
            </a:r>
            <a:r>
              <a:rPr lang="fr-FR" altLang="fr-FR" sz="1800" err="1"/>
              <a:t>recent</a:t>
            </a:r>
            <a:r>
              <a:rPr lang="fr-FR" altLang="fr-FR" sz="1800"/>
              <a:t> </a:t>
            </a:r>
            <a:r>
              <a:rPr lang="fr-FR" altLang="fr-FR" sz="1800" err="1"/>
              <a:t>years</a:t>
            </a:r>
            <a:r>
              <a:rPr lang="fr-FR" altLang="fr-FR" sz="1800"/>
              <a:t> has </a:t>
            </a:r>
            <a:r>
              <a:rPr lang="fr-FR" altLang="fr-FR" sz="1800" err="1"/>
              <a:t>solved</a:t>
            </a:r>
            <a:br>
              <a:rPr lang="fr-FR" altLang="fr-FR" sz="1800"/>
            </a:br>
            <a:r>
              <a:rPr lang="fr-FR" altLang="fr-FR" sz="1800" err="1"/>
              <a:t>very</a:t>
            </a:r>
            <a:r>
              <a:rPr lang="fr-FR" altLang="fr-FR" sz="1800"/>
              <a:t> </a:t>
            </a:r>
            <a:r>
              <a:rPr lang="fr-FR" altLang="fr-FR" sz="1800" err="1"/>
              <a:t>complex</a:t>
            </a:r>
            <a:r>
              <a:rPr lang="fr-FR" altLang="fr-FR" sz="1800"/>
              <a:t> </a:t>
            </a:r>
            <a:r>
              <a:rPr lang="fr-FR" altLang="fr-FR" sz="1800" err="1"/>
              <a:t>problems</a:t>
            </a:r>
            <a:r>
              <a:rPr lang="fr-FR" altLang="fr-FR" sz="1800"/>
              <a:t> </a:t>
            </a:r>
            <a:r>
              <a:rPr lang="fr-FR" altLang="fr-FR" sz="1800" err="1"/>
              <a:t>like</a:t>
            </a:r>
            <a:r>
              <a:rPr lang="fr-FR" altLang="fr-FR" sz="1800"/>
              <a:t> "traveling </a:t>
            </a:r>
            <a:r>
              <a:rPr lang="fr-FR" altLang="fr-FR" sz="1800" err="1"/>
              <a:t>salesman</a:t>
            </a:r>
            <a:r>
              <a:rPr lang="fr-FR" altLang="fr-FR" sz="1800"/>
              <a:t>" </a:t>
            </a:r>
            <a:r>
              <a:rPr lang="fr-FR" altLang="fr-FR" sz="1800" err="1"/>
              <a:t>where</a:t>
            </a:r>
            <a:br>
              <a:rPr lang="fr-FR" altLang="fr-FR" sz="1800"/>
            </a:br>
            <a:r>
              <a:rPr lang="fr-FR" altLang="fr-FR" sz="1800" err="1"/>
              <a:t>deterministic</a:t>
            </a:r>
            <a:r>
              <a:rPr lang="fr-FR" altLang="fr-FR" sz="1800"/>
              <a:t> </a:t>
            </a:r>
            <a:r>
              <a:rPr lang="fr-FR" altLang="fr-FR" sz="1800" err="1"/>
              <a:t>methods</a:t>
            </a:r>
            <a:r>
              <a:rPr lang="fr-FR" altLang="fr-FR" sz="1800"/>
              <a:t> are </a:t>
            </a:r>
            <a:r>
              <a:rPr lang="fr-FR" altLang="fr-FR" sz="1800" err="1"/>
              <a:t>quickly</a:t>
            </a:r>
            <a:r>
              <a:rPr lang="fr-FR" altLang="fr-FR" sz="1800"/>
              <a:t> </a:t>
            </a:r>
            <a:r>
              <a:rPr lang="fr-FR" altLang="fr-FR" sz="1800" err="1"/>
              <a:t>trapped</a:t>
            </a:r>
            <a:r>
              <a:rPr lang="fr-FR" altLang="fr-FR" sz="1800"/>
              <a:t> in local minima.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briefly</a:t>
            </a:r>
            <a:r>
              <a:rPr lang="fr-FR" altLang="fr-FR" sz="1800"/>
              <a:t> </a:t>
            </a:r>
            <a:r>
              <a:rPr lang="fr-FR" altLang="fr-FR" sz="1800" err="1"/>
              <a:t>describe</a:t>
            </a:r>
            <a:r>
              <a:rPr lang="fr-FR" altLang="fr-FR" sz="1800"/>
              <a:t> </a:t>
            </a:r>
            <a:r>
              <a:rPr lang="fr-FR" altLang="fr-FR" sz="1800" err="1"/>
              <a:t>here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</a:t>
            </a:r>
            <a:r>
              <a:rPr lang="fr-FR" altLang="fr-FR" sz="1800" err="1"/>
              <a:t>is</a:t>
            </a:r>
            <a:r>
              <a:rPr lang="fr-FR" altLang="fr-FR" sz="1800"/>
              <a:t> a type </a:t>
            </a:r>
            <a:r>
              <a:rPr lang="fr-FR" altLang="fr-FR" sz="1800" err="1"/>
              <a:t>method</a:t>
            </a:r>
            <a:r>
              <a:rPr lang="fr-FR" altLang="fr-FR" sz="1800"/>
              <a:t> "Monte Carlo" </a:t>
            </a:r>
            <a:r>
              <a:rPr lang="fr-FR" altLang="fr-FR" sz="1800" err="1"/>
              <a:t>therefore</a:t>
            </a:r>
            <a:r>
              <a:rPr lang="fr-FR" altLang="fr-FR" sz="1800"/>
              <a:t> </a:t>
            </a:r>
            <a:r>
              <a:rPr lang="fr-FR" altLang="fr-FR" sz="1800" err="1"/>
              <a:t>requires</a:t>
            </a:r>
            <a:r>
              <a:rPr lang="fr-FR" altLang="fr-FR" sz="1800"/>
              <a:t> </a:t>
            </a:r>
            <a:r>
              <a:rPr lang="fr-FR" altLang="fr-FR" sz="1800" err="1"/>
              <a:t>random</a:t>
            </a:r>
            <a:r>
              <a:rPr lang="fr-FR" altLang="fr-FR" sz="1800"/>
              <a:t> </a:t>
            </a:r>
            <a:r>
              <a:rPr lang="fr-FR" altLang="fr-FR" sz="1800" err="1"/>
              <a:t>numbers</a:t>
            </a:r>
            <a:br>
              <a:rPr lang="fr-FR" altLang="fr-FR" sz="1800"/>
            </a:b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inspired</a:t>
            </a:r>
            <a:r>
              <a:rPr lang="fr-FR" altLang="fr-FR" sz="1800"/>
              <a:t>  </a:t>
            </a:r>
            <a:r>
              <a:rPr lang="fr-FR" altLang="fr-FR" sz="1800" err="1"/>
              <a:t>from</a:t>
            </a:r>
            <a:r>
              <a:rPr lang="fr-FR" altLang="fr-FR" sz="1800"/>
              <a:t> </a:t>
            </a:r>
            <a:r>
              <a:rPr lang="fr-FR" altLang="fr-FR" sz="1800" err="1"/>
              <a:t>thermodynamics</a:t>
            </a:r>
            <a:r>
              <a:rPr lang="fr-FR" altLang="fr-FR" sz="1800"/>
              <a:t> ...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ext Box 1">
            <a:extLst>
              <a:ext uri="{FF2B5EF4-FFF2-40B4-BE49-F238E27FC236}">
                <a16:creationId xmlns:a16="http://schemas.microsoft.com/office/drawing/2014/main" id="{774F7D5E-3159-E44C-8589-6C585EEC8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423863"/>
            <a:ext cx="8722622" cy="4803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principle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Natural </a:t>
            </a:r>
            <a:r>
              <a:rPr lang="fr-FR" altLang="fr-FR" sz="1800" err="1"/>
              <a:t>systems</a:t>
            </a:r>
            <a:r>
              <a:rPr lang="fr-FR" altLang="fr-FR" sz="1800"/>
              <a:t> </a:t>
            </a:r>
            <a:r>
              <a:rPr lang="fr-FR" altLang="fr-FR" sz="1800" err="1"/>
              <a:t>spontaneously</a:t>
            </a:r>
            <a:r>
              <a:rPr lang="fr-FR" altLang="fr-FR" sz="1800"/>
              <a:t> </a:t>
            </a:r>
            <a:r>
              <a:rPr lang="fr-FR" altLang="fr-FR" sz="1800" err="1"/>
              <a:t>evolve</a:t>
            </a:r>
            <a:r>
              <a:rPr lang="fr-FR" altLang="fr-FR" sz="1800"/>
              <a:t> </a:t>
            </a:r>
            <a:r>
              <a:rPr lang="fr-FR" altLang="fr-FR" sz="1800" err="1"/>
              <a:t>towards</a:t>
            </a:r>
            <a:r>
              <a:rPr lang="fr-FR" altLang="fr-FR" sz="1800"/>
              <a:t> a minimum </a:t>
            </a:r>
            <a:r>
              <a:rPr lang="fr-FR" altLang="fr-FR" sz="1800" err="1"/>
              <a:t>energy</a:t>
            </a:r>
            <a:r>
              <a:rPr lang="fr-FR" altLang="fr-FR" sz="1800"/>
              <a:t> or </a:t>
            </a:r>
            <a:br>
              <a:rPr lang="fr-FR" altLang="fr-FR" sz="1800"/>
            </a:br>
            <a:r>
              <a:rPr lang="fr-FR" altLang="fr-FR" sz="1800"/>
              <a:t>maximum total </a:t>
            </a:r>
            <a:r>
              <a:rPr lang="fr-FR" altLang="fr-FR" sz="1800" err="1"/>
              <a:t>entropy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Example</a:t>
            </a:r>
            <a:r>
              <a:rPr lang="fr-FR" altLang="fr-FR" sz="1800"/>
              <a:t>: </a:t>
            </a:r>
            <a:r>
              <a:rPr lang="fr-FR" altLang="fr-FR" sz="1800" err="1"/>
              <a:t>gas</a:t>
            </a:r>
            <a:r>
              <a:rPr lang="fr-FR" altLang="fr-FR" sz="1800"/>
              <a:t> (maximum </a:t>
            </a:r>
            <a:r>
              <a:rPr lang="fr-FR" altLang="fr-FR" sz="1800" err="1"/>
              <a:t>entropy</a:t>
            </a:r>
            <a:r>
              <a:rPr lang="fr-FR" altLang="fr-FR" sz="1800"/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	 spatial conformation of a </a:t>
            </a:r>
            <a:r>
              <a:rPr lang="fr-FR" altLang="fr-FR" sz="1800" err="1"/>
              <a:t>molecule</a:t>
            </a:r>
            <a:r>
              <a:rPr lang="fr-FR" altLang="fr-FR" sz="1800"/>
              <a:t> (minimum </a:t>
            </a:r>
            <a:r>
              <a:rPr lang="fr-FR" altLang="fr-FR" sz="1800" err="1"/>
              <a:t>energy</a:t>
            </a:r>
            <a:r>
              <a:rPr lang="fr-FR" altLang="fr-FR" sz="1800"/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	 </a:t>
            </a:r>
            <a:r>
              <a:rPr lang="fr-FR" altLang="fr-FR" sz="1800" err="1"/>
              <a:t>crystallization</a:t>
            </a:r>
            <a:r>
              <a:rPr lang="fr-FR" altLang="fr-FR" sz="1800"/>
              <a:t> (maximum </a:t>
            </a:r>
            <a:r>
              <a:rPr lang="fr-FR" altLang="fr-FR" sz="1800" err="1"/>
              <a:t>entropy</a:t>
            </a:r>
            <a:r>
              <a:rPr lang="fr-FR" altLang="fr-FR" sz="1800"/>
              <a:t>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	 </a:t>
            </a:r>
            <a:r>
              <a:rPr lang="fr-FR" altLang="fr-FR" sz="1800" err="1"/>
              <a:t>etc</a:t>
            </a:r>
            <a:r>
              <a:rPr lang="fr-FR" altLang="fr-FR" sz="1800"/>
              <a:t> ....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system  explores all </a:t>
            </a:r>
            <a:r>
              <a:rPr lang="fr-FR" altLang="fr-FR" sz="1800" err="1"/>
              <a:t>possibilities</a:t>
            </a:r>
            <a:r>
              <a:rPr lang="fr-FR" altLang="fr-FR" sz="1800"/>
              <a:t> </a:t>
            </a:r>
            <a:r>
              <a:rPr lang="fr-FR" altLang="fr-FR" sz="1800" err="1"/>
              <a:t>during</a:t>
            </a:r>
            <a:r>
              <a:rPr lang="fr-FR" altLang="fr-FR" sz="1800"/>
              <a:t> </a:t>
            </a:r>
            <a:r>
              <a:rPr lang="fr-FR" altLang="fr-FR" sz="1800" err="1"/>
              <a:t>some</a:t>
            </a:r>
            <a:r>
              <a:rPr lang="fr-FR" altLang="fr-FR" sz="1800"/>
              <a:t>  time (slow relaxation)</a:t>
            </a:r>
            <a:br>
              <a:rPr lang="fr-FR" altLang="fr-FR" sz="1800"/>
            </a:br>
            <a:r>
              <a:rPr lang="fr-FR" altLang="fr-FR" sz="1800" err="1"/>
              <a:t>then</a:t>
            </a:r>
            <a:r>
              <a:rPr lang="fr-FR" altLang="fr-FR" sz="1800"/>
              <a:t> </a:t>
            </a:r>
            <a:r>
              <a:rPr lang="fr-FR" altLang="fr-FR" sz="1800" err="1"/>
              <a:t>stabilizes</a:t>
            </a:r>
            <a:r>
              <a:rPr lang="fr-FR" altLang="fr-FR" sz="1800"/>
              <a:t> </a:t>
            </a:r>
            <a:r>
              <a:rPr lang="fr-FR" altLang="fr-FR" sz="1800" err="1"/>
              <a:t>inside</a:t>
            </a:r>
            <a:r>
              <a:rPr lang="fr-FR" altLang="fr-FR" sz="1800"/>
              <a:t> minimum. It </a:t>
            </a:r>
            <a:r>
              <a:rPr lang="fr-FR" altLang="fr-FR" sz="1800" err="1"/>
              <a:t>is</a:t>
            </a:r>
            <a:r>
              <a:rPr lang="fr-FR" altLang="fr-FR" sz="1800"/>
              <a:t> a </a:t>
            </a:r>
            <a:r>
              <a:rPr lang="fr-FR" altLang="fr-FR" sz="1800" err="1"/>
              <a:t>cooling</a:t>
            </a:r>
            <a:r>
              <a:rPr lang="fr-FR" altLang="fr-FR" sz="1800"/>
              <a:t> </a:t>
            </a:r>
            <a:r>
              <a:rPr lang="fr-FR" altLang="fr-FR" sz="1800" err="1"/>
              <a:t>process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Over </a:t>
            </a:r>
            <a:r>
              <a:rPr lang="fr-FR" altLang="fr-FR" sz="1800" err="1"/>
              <a:t>this</a:t>
            </a:r>
            <a:r>
              <a:rPr lang="fr-FR" altLang="fr-FR" sz="1800"/>
              <a:t> </a:t>
            </a:r>
            <a:r>
              <a:rPr lang="fr-FR" altLang="fr-FR" sz="1800" err="1"/>
              <a:t>cooling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slower</a:t>
            </a:r>
            <a:r>
              <a:rPr lang="fr-FR" altLang="fr-FR" sz="1800"/>
              <a:t>, the system </a:t>
            </a:r>
            <a:r>
              <a:rPr lang="fr-FR" altLang="fr-FR" sz="1800" err="1"/>
              <a:t>will</a:t>
            </a:r>
            <a:r>
              <a:rPr lang="fr-FR" altLang="fr-FR" sz="1800"/>
              <a:t> </a:t>
            </a:r>
            <a:r>
              <a:rPr lang="fr-FR" altLang="fr-FR" sz="1800" err="1"/>
              <a:t>be</a:t>
            </a:r>
            <a:r>
              <a:rPr lang="fr-FR" altLang="fr-FR" sz="1800"/>
              <a:t> close to the </a:t>
            </a:r>
            <a:r>
              <a:rPr lang="fr-FR" altLang="fr-FR" sz="1800" err="1"/>
              <a:t>absolute</a:t>
            </a:r>
            <a:r>
              <a:rPr lang="fr-FR" altLang="fr-FR" sz="1800"/>
              <a:t> minimum.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</a:t>
            </a:r>
            <a:r>
              <a:rPr lang="fr-FR" altLang="fr-FR" sz="1800" err="1"/>
              <a:t>function</a:t>
            </a:r>
            <a:r>
              <a:rPr lang="fr-FR" altLang="fr-FR" sz="1800"/>
              <a:t> F (X) </a:t>
            </a:r>
            <a:r>
              <a:rPr lang="fr-FR" altLang="fr-FR" sz="1800" err="1"/>
              <a:t>will</a:t>
            </a:r>
            <a:r>
              <a:rPr lang="fr-FR" altLang="fr-FR" sz="1800"/>
              <a:t> </a:t>
            </a:r>
            <a:r>
              <a:rPr lang="fr-FR" altLang="fr-FR" sz="1800" err="1"/>
              <a:t>be</a:t>
            </a:r>
            <a:r>
              <a:rPr lang="fr-FR" altLang="fr-FR" sz="1800"/>
              <a:t> </a:t>
            </a:r>
            <a:r>
              <a:rPr lang="fr-FR" altLang="fr-FR" sz="1800" err="1"/>
              <a:t>called</a:t>
            </a:r>
            <a:r>
              <a:rPr lang="fr-FR" altLang="fr-FR" sz="1800"/>
              <a:t> to </a:t>
            </a:r>
            <a:r>
              <a:rPr lang="fr-FR" altLang="fr-FR" sz="1800" err="1"/>
              <a:t>minimize</a:t>
            </a:r>
            <a:r>
              <a:rPr lang="fr-FR" altLang="fr-FR" sz="1800"/>
              <a:t> the </a:t>
            </a:r>
            <a:r>
              <a:rPr lang="fr-FR" altLang="fr-FR" sz="1800" err="1"/>
              <a:t>according</a:t>
            </a:r>
            <a:r>
              <a:rPr lang="fr-FR" altLang="fr-FR" sz="1800"/>
              <a:t> to "</a:t>
            </a:r>
            <a:r>
              <a:rPr lang="fr-FR" altLang="fr-FR" sz="1800" err="1"/>
              <a:t>cost</a:t>
            </a:r>
            <a:r>
              <a:rPr lang="fr-FR" altLang="fr-FR" sz="1800"/>
              <a:t>."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We</a:t>
            </a:r>
            <a:r>
              <a:rPr lang="fr-FR" altLang="fr-FR" sz="1800"/>
              <a:t> must </a:t>
            </a:r>
            <a:r>
              <a:rPr lang="fr-FR" altLang="fr-FR" sz="1800" err="1"/>
              <a:t>therefore</a:t>
            </a:r>
            <a:r>
              <a:rPr lang="fr-FR" altLang="fr-FR" sz="1800"/>
              <a:t> </a:t>
            </a:r>
            <a:r>
              <a:rPr lang="fr-FR" altLang="fr-FR" sz="1800" err="1"/>
              <a:t>minimize</a:t>
            </a:r>
            <a:r>
              <a:rPr lang="fr-FR" altLang="fr-FR" sz="1800"/>
              <a:t> the "</a:t>
            </a:r>
            <a:r>
              <a:rPr lang="fr-FR" altLang="fr-FR" sz="1800" err="1"/>
              <a:t>cost</a:t>
            </a:r>
            <a:r>
              <a:rPr lang="fr-FR" altLang="fr-FR" sz="1800"/>
              <a:t>"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3" name="Picture 1">
            <a:extLst>
              <a:ext uri="{FF2B5EF4-FFF2-40B4-BE49-F238E27FC236}">
                <a16:creationId xmlns:a16="http://schemas.microsoft.com/office/drawing/2014/main" id="{1EECA09C-4194-EB47-BC44-3197B4493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138" y="765175"/>
            <a:ext cx="6480176" cy="50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6194" name="Text Box 2">
            <a:extLst>
              <a:ext uri="{FF2B5EF4-FFF2-40B4-BE49-F238E27FC236}">
                <a16:creationId xmlns:a16="http://schemas.microsoft.com/office/drawing/2014/main" id="{1B370918-00AC-F047-991B-E72DF0D24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07963"/>
            <a:ext cx="8840788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Example: Here is a function F (X, Y) which it is very difficult to determine the minimum</a:t>
            </a:r>
            <a:br>
              <a:rPr lang="fr-FR" altLang="fr-FR" sz="1800"/>
            </a:br>
            <a:r>
              <a:rPr lang="fr-FR" altLang="fr-FR" sz="1800"/>
              <a:t>absolute. A deterministic method will give you just the nearest local minimum.</a:t>
            </a:r>
          </a:p>
        </p:txBody>
      </p:sp>
      <p:pic>
        <p:nvPicPr>
          <p:cNvPr id="136195" name="Picture 3">
            <a:extLst>
              <a:ext uri="{FF2B5EF4-FFF2-40B4-BE49-F238E27FC236}">
                <a16:creationId xmlns:a16="http://schemas.microsoft.com/office/drawing/2014/main" id="{6AF3B723-B488-BE47-ABC5-830B1F3A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341438"/>
            <a:ext cx="505777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ext Box 1">
            <a:extLst>
              <a:ext uri="{FF2B5EF4-FFF2-40B4-BE49-F238E27FC236}">
                <a16:creationId xmlns:a16="http://schemas.microsoft.com/office/drawing/2014/main" id="{D427B65B-78F7-6845-8BFB-035348F38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23863"/>
            <a:ext cx="6529649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Now</a:t>
            </a:r>
            <a:r>
              <a:rPr lang="fr-FR" altLang="fr-FR" sz="1800"/>
              <a:t> </a:t>
            </a:r>
            <a:r>
              <a:rPr lang="fr-FR" altLang="fr-FR" sz="1800" err="1"/>
              <a:t>let’s</a:t>
            </a:r>
            <a:r>
              <a:rPr lang="fr-FR" altLang="fr-FR" sz="1800"/>
              <a:t> </a:t>
            </a:r>
            <a:r>
              <a:rPr lang="fr-FR" altLang="fr-FR" sz="1800" err="1"/>
              <a:t>get</a:t>
            </a:r>
            <a:r>
              <a:rPr lang="fr-FR" altLang="fr-FR" sz="1800"/>
              <a:t> </a:t>
            </a:r>
            <a:r>
              <a:rPr lang="fr-FR" altLang="fr-FR" sz="1800" err="1"/>
              <a:t>inspired</a:t>
            </a:r>
            <a:r>
              <a:rPr lang="fr-FR" altLang="fr-FR" sz="1800"/>
              <a:t> </a:t>
            </a:r>
            <a:r>
              <a:rPr lang="fr-FR" altLang="fr-FR" sz="1800" err="1"/>
              <a:t>from</a:t>
            </a:r>
            <a:r>
              <a:rPr lang="fr-FR" altLang="fr-FR" sz="1800"/>
              <a:t> </a:t>
            </a:r>
            <a:r>
              <a:rPr lang="fr-FR" altLang="fr-FR" sz="1800" err="1"/>
              <a:t>thermodynamics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</a:t>
            </a:r>
            <a:r>
              <a:rPr lang="fr-FR" altLang="fr-FR" sz="1800" err="1"/>
              <a:t>thermodynamics</a:t>
            </a:r>
            <a:r>
              <a:rPr lang="fr-FR" altLang="fr-FR" sz="1800"/>
              <a:t> the </a:t>
            </a:r>
            <a:r>
              <a:rPr lang="fr-FR" altLang="fr-FR" sz="1800" err="1"/>
              <a:t>probability</a:t>
            </a:r>
            <a:r>
              <a:rPr lang="fr-FR" altLang="fr-FR" sz="1800"/>
              <a:t> of an </a:t>
            </a:r>
            <a:r>
              <a:rPr lang="fr-FR" altLang="fr-FR" sz="1800" err="1"/>
              <a:t>energy</a:t>
            </a:r>
            <a:r>
              <a:rPr lang="fr-FR" altLang="fr-FR" sz="1800"/>
              <a:t> state E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</a:p>
        </p:txBody>
      </p:sp>
      <p:graphicFrame>
        <p:nvGraphicFramePr>
          <p:cNvPr id="138242" name="Object 2">
            <a:extLst>
              <a:ext uri="{FF2B5EF4-FFF2-40B4-BE49-F238E27FC236}">
                <a16:creationId xmlns:a16="http://schemas.microsoft.com/office/drawing/2014/main" id="{183FDB50-3213-F04E-A4B3-D729F28D5B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1628775"/>
          <a:ext cx="36068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9" r:id="rId4" imgW="20193000" imgH="5270500" progId="">
                  <p:embed/>
                </p:oleObj>
              </mc:Choice>
              <mc:Fallback>
                <p:oleObj r:id="rId4" imgW="20193000" imgH="52705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628775"/>
                        <a:ext cx="360680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3" name="Text Box 3">
            <a:extLst>
              <a:ext uri="{FF2B5EF4-FFF2-40B4-BE49-F238E27FC236}">
                <a16:creationId xmlns:a16="http://schemas.microsoft.com/office/drawing/2014/main" id="{88C9607D-DBA3-124A-B01E-756E8AA50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2873375"/>
            <a:ext cx="8812390" cy="36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Expressing</a:t>
            </a:r>
            <a:r>
              <a:rPr lang="fr-FR" altLang="fr-FR" sz="1800"/>
              <a:t> the </a:t>
            </a:r>
            <a:r>
              <a:rPr lang="fr-FR" altLang="fr-FR" sz="1800" err="1"/>
              <a:t>idea</a:t>
            </a:r>
            <a:r>
              <a:rPr lang="fr-FR" altLang="fr-FR" sz="1800"/>
              <a:t> </a:t>
            </a:r>
            <a:r>
              <a:rPr lang="fr-FR" altLang="fr-FR" sz="1800" err="1"/>
              <a:t>that</a:t>
            </a:r>
            <a:r>
              <a:rPr lang="fr-FR" altLang="fr-FR" sz="1800"/>
              <a:t> if a system </a:t>
            </a:r>
            <a:r>
              <a:rPr lang="fr-FR" altLang="fr-FR" sz="1800" err="1"/>
              <a:t>is</a:t>
            </a:r>
            <a:r>
              <a:rPr lang="fr-FR" altLang="fr-FR" sz="1800"/>
              <a:t> in thermal </a:t>
            </a:r>
            <a:r>
              <a:rPr lang="fr-FR" altLang="fr-FR" sz="1800" err="1"/>
              <a:t>equilibrium</a:t>
            </a:r>
            <a:r>
              <a:rPr lang="fr-FR" altLang="fr-FR" sz="1800"/>
              <a:t> at </a:t>
            </a:r>
            <a:r>
              <a:rPr lang="fr-FR" altLang="fr-FR" sz="1800" err="1"/>
              <a:t>temperature</a:t>
            </a:r>
            <a:r>
              <a:rPr lang="fr-FR" altLang="fr-FR" sz="1800"/>
              <a:t> </a:t>
            </a:r>
            <a:r>
              <a:rPr lang="fr-FR" altLang="fr-FR" sz="1800" err="1"/>
              <a:t>T</a:t>
            </a:r>
            <a:r>
              <a:rPr lang="fr-FR" altLang="fr-FR" sz="1800"/>
              <a:t>, </a:t>
            </a:r>
            <a:br>
              <a:rPr lang="fr-FR" altLang="fr-FR" sz="1800"/>
            </a:br>
            <a:r>
              <a:rPr lang="fr-FR" altLang="fr-FR" sz="1800" err="1"/>
              <a:t>then</a:t>
            </a:r>
            <a:r>
              <a:rPr lang="fr-FR" altLang="fr-FR" sz="1800"/>
              <a:t> </a:t>
            </a:r>
            <a:r>
              <a:rPr lang="fr-FR" altLang="fr-FR" sz="1800" err="1"/>
              <a:t>its</a:t>
            </a:r>
            <a:r>
              <a:rPr lang="fr-FR" altLang="fr-FR" sz="1800"/>
              <a:t> possible </a:t>
            </a:r>
            <a:r>
              <a:rPr lang="fr-FR" altLang="fr-FR" sz="1800" err="1"/>
              <a:t>energy</a:t>
            </a:r>
            <a:r>
              <a:rPr lang="fr-FR" altLang="fr-FR" sz="1800"/>
              <a:t> states are </a:t>
            </a:r>
            <a:r>
              <a:rPr lang="fr-FR" altLang="fr-FR" sz="1800" err="1"/>
              <a:t>distributed</a:t>
            </a:r>
            <a:r>
              <a:rPr lang="fr-FR" altLang="fr-FR" sz="1800"/>
              <a:t> </a:t>
            </a:r>
            <a:r>
              <a:rPr lang="fr-FR" altLang="fr-FR" sz="1800" err="1"/>
              <a:t>probabilistically</a:t>
            </a:r>
            <a:r>
              <a:rPr lang="fr-FR" altLang="fr-FR" sz="1800"/>
              <a:t> </a:t>
            </a:r>
            <a:br>
              <a:rPr lang="fr-FR" altLang="fr-FR" sz="1800"/>
            </a:br>
            <a:r>
              <a:rPr lang="fr-FR" altLang="fr-FR" sz="1800" err="1"/>
              <a:t>with</a:t>
            </a:r>
            <a:r>
              <a:rPr lang="fr-FR" altLang="fr-FR" sz="1800"/>
              <a:t> a </a:t>
            </a:r>
            <a:r>
              <a:rPr lang="fr-FR" altLang="fr-FR" sz="1800" err="1"/>
              <a:t>probability</a:t>
            </a:r>
            <a:r>
              <a:rPr lang="fr-FR" altLang="fr-FR" sz="1800"/>
              <a:t> distribution </a:t>
            </a:r>
            <a:r>
              <a:rPr lang="fr-FR" altLang="fr-FR" sz="1800" err="1"/>
              <a:t>that</a:t>
            </a:r>
            <a:r>
              <a:rPr lang="fr-FR" altLang="fr-FR" sz="1800"/>
              <a:t> </a:t>
            </a:r>
            <a:r>
              <a:rPr lang="fr-FR" altLang="fr-FR" sz="1800" err="1"/>
              <a:t>decreases</a:t>
            </a:r>
            <a:r>
              <a:rPr lang="fr-FR" altLang="fr-FR" sz="1800"/>
              <a:t> </a:t>
            </a:r>
            <a:r>
              <a:rPr lang="fr-FR" altLang="fr-FR" sz="1800" err="1"/>
              <a:t>exponentially</a:t>
            </a:r>
            <a:r>
              <a:rPr lang="fr-FR" altLang="fr-FR" sz="1800"/>
              <a:t> </a:t>
            </a:r>
            <a:r>
              <a:rPr lang="fr-FR" altLang="fr-FR" sz="1800" err="1"/>
              <a:t>with</a:t>
            </a:r>
            <a:r>
              <a:rPr lang="fr-FR" altLang="fr-FR" sz="1800"/>
              <a:t> </a:t>
            </a:r>
            <a:r>
              <a:rPr lang="fr-FR" altLang="fr-FR" sz="1800" err="1"/>
              <a:t>energy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So </a:t>
            </a:r>
            <a:r>
              <a:rPr lang="fr-FR" altLang="fr-FR" sz="1800" b="0" err="1"/>
              <a:t>even</a:t>
            </a:r>
            <a:r>
              <a:rPr lang="fr-FR" altLang="fr-FR" sz="1800" b="0"/>
              <a:t> if the </a:t>
            </a:r>
            <a:r>
              <a:rPr lang="fr-FR" altLang="fr-FR" sz="1800" b="0" err="1"/>
              <a:t>lower</a:t>
            </a:r>
            <a:r>
              <a:rPr lang="fr-FR" altLang="fr-FR" sz="1800" b="0"/>
              <a:t> </a:t>
            </a:r>
            <a:r>
              <a:rPr lang="fr-FR" altLang="fr-FR" sz="1800" b="0" err="1"/>
              <a:t>energy</a:t>
            </a:r>
            <a:r>
              <a:rPr lang="fr-FR" altLang="fr-FR" sz="1800" b="0"/>
              <a:t> state </a:t>
            </a:r>
            <a:r>
              <a:rPr lang="fr-FR" altLang="fr-FR" sz="1800" b="0" err="1"/>
              <a:t>is</a:t>
            </a:r>
            <a:r>
              <a:rPr lang="fr-FR" altLang="fr-FR" sz="1800" b="0"/>
              <a:t> </a:t>
            </a:r>
            <a:r>
              <a:rPr lang="fr-FR" altLang="fr-FR" sz="1800" b="0" err="1"/>
              <a:t>most</a:t>
            </a:r>
            <a:r>
              <a:rPr lang="fr-FR" altLang="fr-FR" sz="1800" b="0"/>
              <a:t> </a:t>
            </a:r>
            <a:r>
              <a:rPr lang="fr-FR" altLang="fr-FR" sz="1800" b="0" err="1"/>
              <a:t>likely</a:t>
            </a:r>
            <a:r>
              <a:rPr lang="fr-FR" altLang="fr-FR" sz="1800" b="0"/>
              <a:t>, </a:t>
            </a:r>
            <a:r>
              <a:rPr lang="fr-FR" altLang="fr-FR" sz="1800" b="0" err="1"/>
              <a:t>it</a:t>
            </a:r>
            <a:r>
              <a:rPr lang="fr-FR" altLang="fr-FR" sz="1800" b="0"/>
              <a:t> </a:t>
            </a:r>
            <a:r>
              <a:rPr lang="fr-FR" altLang="fr-FR" sz="1800" b="0" err="1"/>
              <a:t>is</a:t>
            </a:r>
            <a:r>
              <a:rPr lang="fr-FR" altLang="fr-FR" sz="1800" b="0"/>
              <a:t> </a:t>
            </a:r>
            <a:r>
              <a:rPr lang="fr-FR" altLang="fr-FR" sz="1800" b="0" err="1"/>
              <a:t>still</a:t>
            </a:r>
            <a:r>
              <a:rPr lang="fr-FR" altLang="fr-FR" sz="1800" b="0"/>
              <a:t> possible</a:t>
            </a:r>
            <a:br>
              <a:rPr lang="fr-FR" altLang="fr-FR" sz="1800" b="0"/>
            </a:br>
            <a:r>
              <a:rPr lang="fr-FR" altLang="fr-FR" sz="1800" b="0"/>
              <a:t>to "jumps" (</a:t>
            </a:r>
            <a:r>
              <a:rPr lang="fr-FR" altLang="fr-FR" sz="1800" b="0" err="1"/>
              <a:t>with</a:t>
            </a:r>
            <a:r>
              <a:rPr lang="fr-FR" altLang="fr-FR" sz="1800" b="0"/>
              <a:t> </a:t>
            </a:r>
            <a:r>
              <a:rPr lang="fr-FR" altLang="fr-FR" sz="1800" b="0" err="1"/>
              <a:t>low</a:t>
            </a:r>
            <a:r>
              <a:rPr lang="fr-FR" altLang="fr-FR" sz="1800" b="0"/>
              <a:t> </a:t>
            </a:r>
            <a:r>
              <a:rPr lang="fr-FR" altLang="fr-FR" sz="1800" b="0" err="1"/>
              <a:t>probability</a:t>
            </a:r>
            <a:r>
              <a:rPr lang="fr-FR" altLang="fr-FR" sz="1800" b="0"/>
              <a:t>) </a:t>
            </a:r>
            <a:r>
              <a:rPr lang="fr-FR" altLang="fr-FR" sz="1800" b="0" err="1"/>
              <a:t>through</a:t>
            </a:r>
            <a:r>
              <a:rPr lang="fr-FR" altLang="fr-FR" sz="1800" b="0"/>
              <a:t> a local minima of </a:t>
            </a:r>
            <a:r>
              <a:rPr lang="fr-FR" altLang="fr-FR" sz="1800" b="0" err="1"/>
              <a:t>energy</a:t>
            </a:r>
            <a:r>
              <a:rPr lang="fr-FR" altLang="fr-FR" sz="1800" b="0"/>
              <a:t>, but </a:t>
            </a:r>
            <a:r>
              <a:rPr lang="fr-FR" altLang="fr-FR" sz="1800" b="0" err="1"/>
              <a:t>then</a:t>
            </a:r>
            <a:r>
              <a:rPr lang="fr-FR" altLang="fr-FR" sz="1800" b="0"/>
              <a:t> </a:t>
            </a:r>
            <a:br>
              <a:rPr lang="fr-FR" altLang="fr-FR" sz="1800" b="0"/>
            </a:br>
            <a:r>
              <a:rPr lang="fr-FR" altLang="fr-FR" sz="1800" b="0" err="1"/>
              <a:t>eventually</a:t>
            </a:r>
            <a:r>
              <a:rPr lang="fr-FR" altLang="fr-FR" sz="1800" b="0"/>
              <a:t> converge to the global </a:t>
            </a:r>
            <a:r>
              <a:rPr lang="fr-FR" altLang="fr-FR" sz="1800" b="0" err="1"/>
              <a:t>energy</a:t>
            </a:r>
            <a:r>
              <a:rPr lang="fr-FR" altLang="fr-FR" sz="1800" b="0"/>
              <a:t> minimum.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So </a:t>
            </a:r>
            <a:r>
              <a:rPr lang="fr-FR" altLang="fr-FR" sz="1800" err="1"/>
              <a:t>sometimes</a:t>
            </a:r>
            <a:r>
              <a:rPr lang="fr-FR" altLang="fr-FR" sz="1800"/>
              <a:t> the system </a:t>
            </a:r>
            <a:r>
              <a:rPr lang="fr-FR" altLang="fr-FR" sz="1800" err="1"/>
              <a:t>goes</a:t>
            </a:r>
            <a:r>
              <a:rPr lang="fr-FR" altLang="fr-FR" sz="1800"/>
              <a:t> back to </a:t>
            </a:r>
            <a:r>
              <a:rPr lang="fr-FR" altLang="fr-FR" sz="1800" err="1"/>
              <a:t>larger</a:t>
            </a:r>
            <a:r>
              <a:rPr lang="fr-FR" altLang="fr-FR" sz="1800"/>
              <a:t> </a:t>
            </a:r>
            <a:r>
              <a:rPr lang="fr-FR" altLang="fr-FR" sz="1800" err="1"/>
              <a:t>energies</a:t>
            </a:r>
            <a:r>
              <a:rPr lang="fr-FR" altLang="fr-FR" sz="1800"/>
              <a:t> , but in </a:t>
            </a:r>
            <a:r>
              <a:rPr lang="fr-FR" altLang="fr-FR" sz="1800" err="1"/>
              <a:t>average</a:t>
            </a:r>
            <a:r>
              <a:rPr lang="fr-FR" altLang="fr-FR" sz="1800"/>
              <a:t> </a:t>
            </a:r>
            <a:r>
              <a:rPr lang="fr-FR" altLang="fr-FR" sz="1800" err="1"/>
              <a:t>it</a:t>
            </a:r>
            <a:r>
              <a:rPr lang="fr-FR" altLang="fr-FR" sz="1800"/>
              <a:t> </a:t>
            </a:r>
            <a:r>
              <a:rPr lang="fr-FR" altLang="fr-FR" sz="1800" err="1"/>
              <a:t>gets</a:t>
            </a:r>
            <a:r>
              <a:rPr lang="fr-FR" altLang="fr-FR" sz="1800"/>
              <a:t> </a:t>
            </a:r>
            <a:br>
              <a:rPr lang="fr-FR" altLang="fr-FR" sz="1800"/>
            </a:br>
            <a:r>
              <a:rPr lang="fr-FR" altLang="fr-FR" sz="1800"/>
              <a:t>down </a:t>
            </a:r>
            <a:r>
              <a:rPr lang="fr-FR" altLang="fr-FR" sz="1800" err="1"/>
              <a:t>towards</a:t>
            </a:r>
            <a:r>
              <a:rPr lang="fr-FR" altLang="fr-FR" sz="1800"/>
              <a:t> </a:t>
            </a:r>
            <a:r>
              <a:rPr lang="fr-FR" altLang="fr-FR" sz="1800" err="1"/>
              <a:t>lower</a:t>
            </a:r>
            <a:r>
              <a:rPr lang="fr-FR" altLang="fr-FR" sz="1800"/>
              <a:t> </a:t>
            </a:r>
            <a:r>
              <a:rPr lang="fr-FR" altLang="fr-FR" sz="1800" err="1"/>
              <a:t>energies</a:t>
            </a:r>
            <a:r>
              <a:rPr lang="fr-FR" altLang="fr-FR" sz="1800"/>
              <a:t>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This </a:t>
            </a:r>
            <a:r>
              <a:rPr lang="fr-FR" altLang="fr-FR" sz="1800" err="1"/>
              <a:t>is</a:t>
            </a:r>
            <a:r>
              <a:rPr lang="fr-FR" altLang="fr-FR" sz="1800"/>
              <a:t> the FORCE of </a:t>
            </a:r>
            <a:r>
              <a:rPr lang="fr-FR" altLang="fr-FR" sz="1800" err="1"/>
              <a:t>this</a:t>
            </a:r>
            <a:r>
              <a:rPr lang="fr-FR" altLang="fr-FR" sz="1800"/>
              <a:t> </a:t>
            </a:r>
            <a:r>
              <a:rPr lang="fr-FR" altLang="fr-FR" sz="1800" err="1"/>
              <a:t>approach</a:t>
            </a:r>
            <a:r>
              <a:rPr lang="fr-FR" altLang="fr-FR" sz="1800"/>
              <a:t>. A </a:t>
            </a:r>
            <a:r>
              <a:rPr lang="fr-FR" altLang="fr-FR" sz="1800" err="1"/>
              <a:t>deterministic</a:t>
            </a:r>
            <a:r>
              <a:rPr lang="fr-FR" altLang="fr-FR" sz="1800"/>
              <a:t> </a:t>
            </a:r>
            <a:r>
              <a:rPr lang="fr-FR" altLang="fr-FR" sz="1800" err="1"/>
              <a:t>method</a:t>
            </a:r>
            <a:r>
              <a:rPr lang="fr-FR" altLang="fr-FR" sz="1800"/>
              <a:t> </a:t>
            </a:r>
            <a:r>
              <a:rPr lang="fr-FR" altLang="fr-FR" sz="1800" err="1"/>
              <a:t>cannot</a:t>
            </a:r>
            <a:r>
              <a:rPr lang="fr-FR" altLang="fr-FR" sz="1800"/>
              <a:t> do </a:t>
            </a:r>
            <a:r>
              <a:rPr lang="fr-FR" altLang="fr-FR" sz="1800" err="1"/>
              <a:t>that</a:t>
            </a:r>
            <a:endParaRPr lang="fr-FR" altLang="fr-FR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89" name="Object 1">
            <a:extLst>
              <a:ext uri="{FF2B5EF4-FFF2-40B4-BE49-F238E27FC236}">
                <a16:creationId xmlns:a16="http://schemas.microsoft.com/office/drawing/2014/main" id="{E48CD70E-EEC9-9C4D-9761-B577FBE045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260350"/>
          <a:ext cx="36068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23" r:id="rId4" imgW="20193000" imgH="5270500" progId="">
                  <p:embed/>
                </p:oleObj>
              </mc:Choice>
              <mc:Fallback>
                <p:oleObj r:id="rId4" imgW="20193000" imgH="527050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60350"/>
                        <a:ext cx="360680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0" name="Text Box 2">
            <a:extLst>
              <a:ext uri="{FF2B5EF4-FFF2-40B4-BE49-F238E27FC236}">
                <a16:creationId xmlns:a16="http://schemas.microsoft.com/office/drawing/2014/main" id="{3352EAE6-A3A8-9E49-B039-B4FA6A337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125538"/>
            <a:ext cx="8700115" cy="341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</a:t>
            </a:r>
            <a:r>
              <a:rPr lang="fr-FR" altLang="fr-FR" sz="1800" err="1"/>
              <a:t>simulated-annealing</a:t>
            </a:r>
            <a:r>
              <a:rPr lang="fr-FR" altLang="fr-FR" sz="1800"/>
              <a:t> </a:t>
            </a:r>
            <a:r>
              <a:rPr lang="fr-FR" altLang="fr-FR" sz="1800" err="1"/>
              <a:t>method</a:t>
            </a:r>
            <a:r>
              <a:rPr lang="fr-FR" altLang="fr-FR" sz="1800"/>
              <a:t> uses </a:t>
            </a:r>
            <a:r>
              <a:rPr lang="fr-FR" altLang="fr-FR" sz="1800" err="1"/>
              <a:t>that</a:t>
            </a:r>
            <a:r>
              <a:rPr lang="fr-FR" altLang="fr-FR" sz="1800"/>
              <a:t> </a:t>
            </a:r>
            <a:r>
              <a:rPr lang="fr-FR" altLang="fr-FR" sz="1800" err="1"/>
              <a:t>probability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fr-FR" altLang="fr-FR" sz="1800" b="0">
                <a:solidFill>
                  <a:srgbClr val="FF0000"/>
                </a:solidFill>
              </a:rPr>
              <a:t>E </a:t>
            </a:r>
            <a:r>
              <a:rPr lang="fr-FR" altLang="fr-FR" sz="1800" b="0" err="1">
                <a:solidFill>
                  <a:srgbClr val="FF0000"/>
                </a:solidFill>
              </a:rPr>
              <a:t>is</a:t>
            </a:r>
            <a:r>
              <a:rPr lang="fr-FR" altLang="fr-FR" sz="1800" b="0">
                <a:solidFill>
                  <a:srgbClr val="FF0000"/>
                </a:solidFill>
              </a:rPr>
              <a:t> the </a:t>
            </a:r>
            <a:r>
              <a:rPr lang="fr-FR" altLang="fr-FR" sz="1800" b="0" err="1">
                <a:solidFill>
                  <a:srgbClr val="FF0000"/>
                </a:solidFill>
              </a:rPr>
              <a:t>cost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function</a:t>
            </a:r>
            <a:r>
              <a:rPr lang="fr-FR" altLang="fr-FR" sz="1800" b="0">
                <a:solidFill>
                  <a:srgbClr val="FF0000"/>
                </a:solidFill>
              </a:rPr>
              <a:t> F: F </a:t>
            </a:r>
            <a:r>
              <a:rPr lang="fr-FR" altLang="fr-FR" sz="1800" b="0" err="1">
                <a:solidFill>
                  <a:srgbClr val="FF0000"/>
                </a:solidFill>
              </a:rPr>
              <a:t>is</a:t>
            </a:r>
            <a:r>
              <a:rPr lang="fr-FR" altLang="fr-FR" sz="1800" b="0">
                <a:solidFill>
                  <a:srgbClr val="FF0000"/>
                </a:solidFill>
              </a:rPr>
              <a:t> the </a:t>
            </a:r>
            <a:r>
              <a:rPr lang="fr-FR" altLang="fr-FR" sz="1800" b="0" err="1">
                <a:solidFill>
                  <a:srgbClr val="FF0000"/>
                </a:solidFill>
              </a:rPr>
              <a:t>function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fo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be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minimized</a:t>
            </a:r>
            <a:r>
              <a:rPr lang="fr-FR" altLang="fr-FR" sz="1800" b="0">
                <a:solidFill>
                  <a:srgbClr val="FF0000"/>
                </a:solidFill>
              </a:rPr>
              <a:t>. It </a:t>
            </a:r>
            <a:r>
              <a:rPr lang="fr-FR" altLang="fr-FR" sz="1800" b="0" err="1">
                <a:solidFill>
                  <a:srgbClr val="FF0000"/>
                </a:solidFill>
              </a:rPr>
              <a:t>is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treated</a:t>
            </a:r>
            <a:r>
              <a:rPr lang="fr-FR" altLang="fr-FR" sz="1800" b="0">
                <a:solidFill>
                  <a:srgbClr val="FF0000"/>
                </a:solidFill>
              </a:rPr>
              <a:t> as an </a:t>
            </a:r>
            <a:r>
              <a:rPr lang="fr-FR" altLang="fr-FR" sz="1800" b="0" err="1">
                <a:solidFill>
                  <a:srgbClr val="FF0000"/>
                </a:solidFill>
              </a:rPr>
              <a:t>energy</a:t>
            </a:r>
            <a:endParaRPr lang="fr-FR" altLang="fr-FR" sz="1800" b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fr-FR" altLang="fr-FR" sz="1800" b="0" err="1">
                <a:solidFill>
                  <a:srgbClr val="FF0000"/>
                </a:solidFill>
              </a:rPr>
              <a:t>T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is</a:t>
            </a:r>
            <a:r>
              <a:rPr lang="fr-FR" altLang="fr-FR" sz="1800" b="0">
                <a:solidFill>
                  <a:srgbClr val="FF0000"/>
                </a:solidFill>
              </a:rPr>
              <a:t> a </a:t>
            </a:r>
            <a:r>
              <a:rPr lang="fr-FR" altLang="fr-FR" sz="1800" b="0" err="1">
                <a:solidFill>
                  <a:srgbClr val="FF0000"/>
                </a:solidFill>
              </a:rPr>
              <a:t>dummy</a:t>
            </a:r>
            <a:r>
              <a:rPr lang="fr-FR" altLang="fr-FR" sz="1800" b="0">
                <a:solidFill>
                  <a:srgbClr val="FF0000"/>
                </a:solidFill>
              </a:rPr>
              <a:t> control </a:t>
            </a:r>
            <a:r>
              <a:rPr lang="fr-FR" altLang="fr-FR" sz="1800" b="0" err="1">
                <a:solidFill>
                  <a:srgbClr val="FF0000"/>
                </a:solidFill>
              </a:rPr>
              <a:t>parameter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is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slowly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decrease</a:t>
            </a:r>
            <a:r>
              <a:rPr lang="fr-FR" altLang="fr-FR" sz="1800" b="0">
                <a:solidFill>
                  <a:srgbClr val="FF0000"/>
                </a:solidFill>
              </a:rPr>
              <a:t> the </a:t>
            </a:r>
            <a:r>
              <a:rPr lang="fr-FR" altLang="fr-FR" sz="1800" b="0" err="1">
                <a:solidFill>
                  <a:srgbClr val="FF0000"/>
                </a:solidFill>
              </a:rPr>
              <a:t>temperature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T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br>
              <a:rPr lang="fr-FR" altLang="fr-FR" sz="1800" b="0">
                <a:solidFill>
                  <a:srgbClr val="FF0000"/>
                </a:solidFill>
              </a:rPr>
            </a:br>
            <a:r>
              <a:rPr lang="fr-FR" altLang="fr-FR" sz="1800" b="0">
                <a:solidFill>
                  <a:srgbClr val="FF0000"/>
                </a:solidFill>
              </a:rPr>
              <a:t>of the system.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fr-FR" altLang="fr-FR" sz="1800" b="0">
                <a:solidFill>
                  <a:srgbClr val="FF0000"/>
                </a:solidFill>
              </a:rPr>
              <a:t>The Boltzmann constant K </a:t>
            </a:r>
            <a:r>
              <a:rPr lang="fr-FR" altLang="fr-FR" sz="1800" b="0" err="1">
                <a:solidFill>
                  <a:srgbClr val="FF0000"/>
                </a:solidFill>
              </a:rPr>
              <a:t>will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be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replaced</a:t>
            </a:r>
            <a:r>
              <a:rPr lang="fr-FR" altLang="fr-FR" sz="1800" b="0">
                <a:solidFill>
                  <a:srgbClr val="FF0000"/>
                </a:solidFill>
              </a:rPr>
              <a:t> by an </a:t>
            </a:r>
            <a:r>
              <a:rPr lang="fr-FR" altLang="fr-FR" sz="1800" b="0" err="1">
                <a:solidFill>
                  <a:srgbClr val="FF0000"/>
                </a:solidFill>
              </a:rPr>
              <a:t>arbitrary</a:t>
            </a:r>
            <a:r>
              <a:rPr lang="fr-FR" altLang="fr-FR" sz="1800" b="0">
                <a:solidFill>
                  <a:srgbClr val="FF0000"/>
                </a:solidFill>
              </a:rPr>
              <a:t> constant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err="1">
                <a:solidFill>
                  <a:srgbClr val="FF0000"/>
                </a:solidFill>
              </a:rPr>
              <a:t>so</a:t>
            </a:r>
            <a:r>
              <a:rPr lang="fr-FR" altLang="fr-FR" sz="1800" b="0">
                <a:solidFill>
                  <a:srgbClr val="FF0000"/>
                </a:solidFill>
              </a:rPr>
              <a:t> </a:t>
            </a:r>
            <a:r>
              <a:rPr lang="fr-FR" altLang="fr-FR" sz="1800" b="0" err="1">
                <a:solidFill>
                  <a:srgbClr val="FF0000"/>
                </a:solidFill>
              </a:rPr>
              <a:t>that</a:t>
            </a:r>
            <a:r>
              <a:rPr lang="fr-FR" altLang="fr-FR" sz="1800" b="0">
                <a:solidFill>
                  <a:srgbClr val="FF0000"/>
                </a:solidFill>
              </a:rPr>
              <a:t> P (E) </a:t>
            </a:r>
            <a:r>
              <a:rPr lang="fr-FR" altLang="fr-FR" sz="1800" b="0" err="1">
                <a:solidFill>
                  <a:srgbClr val="FF0000"/>
                </a:solidFill>
              </a:rPr>
              <a:t>is</a:t>
            </a:r>
            <a:r>
              <a:rPr lang="fr-FR" altLang="fr-FR" sz="1800" b="0">
                <a:solidFill>
                  <a:srgbClr val="FF0000"/>
                </a:solidFill>
              </a:rPr>
              <a:t> a </a:t>
            </a:r>
            <a:r>
              <a:rPr lang="fr-FR" altLang="fr-FR" sz="1800" b="0" err="1">
                <a:solidFill>
                  <a:srgbClr val="FF0000"/>
                </a:solidFill>
              </a:rPr>
              <a:t>number</a:t>
            </a:r>
            <a:r>
              <a:rPr lang="fr-FR" altLang="fr-FR" sz="1800" b="0">
                <a:solidFill>
                  <a:srgbClr val="FF0000"/>
                </a:solidFill>
              </a:rPr>
              <a:t> accessible by the machine.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</a:t>
            </a:r>
            <a:r>
              <a:rPr lang="fr-FR" altLang="fr-FR" sz="1800" err="1"/>
              <a:t>probability</a:t>
            </a:r>
            <a:r>
              <a:rPr lang="fr-FR" altLang="fr-FR" sz="1800"/>
              <a:t> of passing </a:t>
            </a:r>
            <a:r>
              <a:rPr lang="fr-FR" altLang="fr-FR" sz="1800" err="1"/>
              <a:t>from</a:t>
            </a:r>
            <a:r>
              <a:rPr lang="fr-FR" altLang="fr-FR" sz="1800"/>
              <a:t> one state </a:t>
            </a:r>
            <a:r>
              <a:rPr lang="fr-FR" altLang="fr-FR" sz="1800" err="1"/>
              <a:t>E</a:t>
            </a:r>
            <a:r>
              <a:rPr lang="fr-FR" altLang="fr-FR" sz="1800" baseline="-25000" err="1"/>
              <a:t>k</a:t>
            </a:r>
            <a:r>
              <a:rPr lang="fr-FR" altLang="fr-FR" sz="1800"/>
              <a:t> to state </a:t>
            </a:r>
            <a:r>
              <a:rPr lang="fr-FR" altLang="fr-FR" sz="1800" err="1"/>
              <a:t>E</a:t>
            </a:r>
            <a:r>
              <a:rPr lang="fr-FR" altLang="fr-FR" sz="1800" baseline="-25000" err="1"/>
              <a:t>k</a:t>
            </a:r>
            <a:r>
              <a:rPr lang="fr-FR" altLang="fr-FR" sz="1800" baseline="-25000"/>
              <a:t> + 1</a:t>
            </a:r>
            <a:r>
              <a:rPr lang="fr-FR" altLang="fr-FR" sz="1800"/>
              <a:t> </a:t>
            </a:r>
            <a:r>
              <a:rPr lang="fr-FR" altLang="fr-FR" sz="1800" err="1"/>
              <a:t>will</a:t>
            </a:r>
            <a:r>
              <a:rPr lang="fr-FR" altLang="fr-FR" sz="1800"/>
              <a:t> </a:t>
            </a:r>
            <a:r>
              <a:rPr lang="fr-FR" altLang="fr-FR" sz="1800" err="1"/>
              <a:t>be</a:t>
            </a:r>
            <a:r>
              <a:rPr lang="fr-FR" altLang="fr-FR" sz="1800"/>
              <a:t>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  <p:graphicFrame>
        <p:nvGraphicFramePr>
          <p:cNvPr id="140291" name="Object 3">
            <a:extLst>
              <a:ext uri="{FF2B5EF4-FFF2-40B4-BE49-F238E27FC236}">
                <a16:creationId xmlns:a16="http://schemas.microsoft.com/office/drawing/2014/main" id="{03FAA8CA-E35E-324E-B01B-9A94446428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4365625"/>
          <a:ext cx="3379787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24" r:id="rId6" imgW="36283900" imgH="8191500" progId="">
                  <p:embed/>
                </p:oleObj>
              </mc:Choice>
              <mc:Fallback>
                <p:oleObj r:id="rId6" imgW="36283900" imgH="81915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365625"/>
                        <a:ext cx="3379787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2" name="Text Box 4">
            <a:extLst>
              <a:ext uri="{FF2B5EF4-FFF2-40B4-BE49-F238E27FC236}">
                <a16:creationId xmlns:a16="http://schemas.microsoft.com/office/drawing/2014/main" id="{4F37BF51-CD39-EA41-A2FC-6E5E63B1A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445125"/>
            <a:ext cx="8518977" cy="147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</a:t>
            </a:r>
            <a:r>
              <a:rPr lang="fr-FR" altLang="fr-FR" sz="1800" err="1"/>
              <a:t>E</a:t>
            </a:r>
            <a:r>
              <a:rPr lang="fr-FR" altLang="fr-FR" sz="1800" baseline="-25000" err="1"/>
              <a:t>k</a:t>
            </a:r>
            <a:r>
              <a:rPr lang="fr-FR" altLang="fr-FR" sz="1800" baseline="-25000"/>
              <a:t> + 1</a:t>
            </a:r>
            <a:r>
              <a:rPr lang="fr-FR" altLang="fr-FR" sz="1800"/>
              <a:t> &lt;</a:t>
            </a:r>
            <a:r>
              <a:rPr lang="fr-FR" altLang="fr-FR" sz="1800" err="1"/>
              <a:t>E</a:t>
            </a:r>
            <a:r>
              <a:rPr lang="fr-FR" altLang="fr-FR" sz="1800" baseline="-25000" err="1"/>
              <a:t>k</a:t>
            </a:r>
            <a:r>
              <a:rPr lang="fr-FR" altLang="fr-FR" sz="1800"/>
              <a:t> </a:t>
            </a:r>
            <a:r>
              <a:rPr lang="fr-FR" altLang="fr-FR" sz="1800" err="1"/>
              <a:t>then</a:t>
            </a:r>
            <a:r>
              <a:rPr lang="fr-FR" altLang="fr-FR" sz="1800"/>
              <a:t> P&gt; = 1 =&gt; The transition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always</a:t>
            </a:r>
            <a:r>
              <a:rPr lang="fr-FR" altLang="fr-FR" sz="1800"/>
              <a:t> </a:t>
            </a:r>
            <a:r>
              <a:rPr lang="fr-FR" altLang="fr-FR" sz="1800" err="1"/>
              <a:t>accepted</a:t>
            </a:r>
            <a:r>
              <a:rPr lang="fr-FR" altLang="fr-FR" sz="1800"/>
              <a:t>. (</a:t>
            </a:r>
            <a:r>
              <a:rPr lang="fr-FR" altLang="fr-FR" sz="1800" err="1"/>
              <a:t>it</a:t>
            </a:r>
            <a:r>
              <a:rPr lang="fr-FR" altLang="fr-FR" sz="1800"/>
              <a:t> </a:t>
            </a:r>
            <a:r>
              <a:rPr lang="fr-FR" altLang="fr-FR" sz="1800" err="1"/>
              <a:t>minimizes</a:t>
            </a:r>
            <a:r>
              <a:rPr lang="fr-FR" altLang="fr-FR" sz="1800"/>
              <a:t> !!!)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</a:t>
            </a:r>
            <a:r>
              <a:rPr lang="fr-FR" altLang="fr-FR" sz="1800" err="1"/>
              <a:t>E</a:t>
            </a:r>
            <a:r>
              <a:rPr lang="fr-FR" altLang="fr-FR" sz="1800" baseline="-25000" err="1"/>
              <a:t>k</a:t>
            </a:r>
            <a:r>
              <a:rPr lang="fr-FR" altLang="fr-FR" sz="1800" baseline="-25000"/>
              <a:t> + 1</a:t>
            </a:r>
            <a:r>
              <a:rPr lang="fr-FR" altLang="fr-FR" sz="1800"/>
              <a:t> &gt; </a:t>
            </a:r>
            <a:r>
              <a:rPr lang="fr-FR" altLang="fr-FR" sz="1800" err="1"/>
              <a:t>E</a:t>
            </a:r>
            <a:r>
              <a:rPr lang="fr-FR" altLang="fr-FR" sz="1800" baseline="-25000" err="1"/>
              <a:t>k</a:t>
            </a:r>
            <a:r>
              <a:rPr lang="fr-FR" altLang="fr-FR" sz="1800"/>
              <a:t> </a:t>
            </a:r>
            <a:r>
              <a:rPr lang="fr-FR" altLang="fr-FR" sz="1800" err="1"/>
              <a:t>so</a:t>
            </a:r>
            <a:r>
              <a:rPr lang="fr-FR" altLang="fr-FR" sz="1800"/>
              <a:t> 0 &lt;P &lt;1 =&gt; </a:t>
            </a:r>
            <a:r>
              <a:rPr lang="fr-FR" altLang="fr-FR" sz="1800" err="1"/>
              <a:t>pulling</a:t>
            </a:r>
            <a:r>
              <a:rPr lang="fr-FR" altLang="fr-FR" sz="1800"/>
              <a:t> a figure X </a:t>
            </a:r>
            <a:r>
              <a:rPr lang="fr-FR" altLang="fr-FR" sz="1800" err="1"/>
              <a:t>between</a:t>
            </a:r>
            <a:r>
              <a:rPr lang="fr-FR" altLang="fr-FR" sz="1800"/>
              <a:t> 0 and 1. If X &lt;P </a:t>
            </a:r>
            <a:r>
              <a:rPr lang="fr-FR" altLang="fr-FR" sz="1800" err="1"/>
              <a:t>then</a:t>
            </a:r>
            <a:br>
              <a:rPr lang="fr-FR" altLang="fr-FR" sz="1800"/>
            </a:br>
            <a:r>
              <a:rPr lang="fr-FR" altLang="fr-FR" sz="1800"/>
              <a:t>			 the transition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accepted</a:t>
            </a: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79875AEA-2251-8B4C-A2BB-139ADF42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225" y="476250"/>
            <a:ext cx="7740650" cy="397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practice, the </a:t>
            </a:r>
            <a:r>
              <a:rPr lang="fr-FR" altLang="fr-FR" sz="1800" err="1"/>
              <a:t>method</a:t>
            </a:r>
            <a:r>
              <a:rPr lang="fr-FR" altLang="fr-FR" sz="1800"/>
              <a:t> </a:t>
            </a:r>
            <a:r>
              <a:rPr lang="fr-FR" altLang="fr-FR" sz="1800" err="1"/>
              <a:t>will</a:t>
            </a:r>
            <a:r>
              <a:rPr lang="fr-FR" altLang="fr-FR" sz="1800"/>
              <a:t> </a:t>
            </a:r>
            <a:r>
              <a:rPr lang="fr-FR" altLang="fr-FR" sz="1800" err="1"/>
              <a:t>be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6600FF"/>
                </a:solidFill>
              </a:rPr>
              <a:t>1- </a:t>
            </a:r>
            <a:r>
              <a:rPr lang="fr-FR" altLang="fr-FR" sz="1800" b="0" err="1">
                <a:solidFill>
                  <a:srgbClr val="6600FF"/>
                </a:solidFill>
              </a:rPr>
              <a:t>Starting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from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Ek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energy</a:t>
            </a:r>
            <a:r>
              <a:rPr lang="fr-FR" altLang="fr-FR" sz="1800" b="0">
                <a:solidFill>
                  <a:srgbClr val="6600FF"/>
                </a:solidFill>
              </a:rPr>
              <a:t>, and a </a:t>
            </a:r>
            <a:r>
              <a:rPr lang="fr-FR" altLang="fr-FR" sz="1800" b="0" err="1">
                <a:solidFill>
                  <a:srgbClr val="6600FF"/>
                </a:solidFill>
              </a:rPr>
              <a:t>temperature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T</a:t>
            </a:r>
            <a:endParaRPr lang="fr-FR" altLang="fr-FR" sz="1800" b="0">
              <a:solidFill>
                <a:srgbClr val="6600FF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6600FF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6600FF"/>
                </a:solidFill>
              </a:rPr>
              <a:t>2 </a:t>
            </a:r>
            <a:r>
              <a:rPr lang="fr-FR" altLang="fr-FR" sz="1800" b="0" err="1">
                <a:solidFill>
                  <a:srgbClr val="6600FF"/>
                </a:solidFill>
              </a:rPr>
              <a:t>randomly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generate</a:t>
            </a:r>
            <a:r>
              <a:rPr lang="fr-FR" altLang="fr-FR" sz="1800" b="0">
                <a:solidFill>
                  <a:srgbClr val="6600FF"/>
                </a:solidFill>
              </a:rPr>
              <a:t> a new state, K + 1, close to the K state, </a:t>
            </a:r>
            <a:br>
              <a:rPr lang="fr-FR" altLang="fr-FR" sz="1800" b="0">
                <a:solidFill>
                  <a:srgbClr val="6600FF"/>
                </a:solidFill>
              </a:rPr>
            </a:br>
            <a:r>
              <a:rPr lang="fr-FR" altLang="fr-FR" sz="1800" b="0" err="1">
                <a:solidFill>
                  <a:srgbClr val="6600FF"/>
                </a:solidFill>
              </a:rPr>
              <a:t>energy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Ek</a:t>
            </a:r>
            <a:r>
              <a:rPr lang="fr-FR" altLang="fr-FR" sz="1800" b="0">
                <a:solidFill>
                  <a:srgbClr val="6600FF"/>
                </a:solidFill>
              </a:rPr>
              <a:t> + 1 (</a:t>
            </a:r>
            <a:r>
              <a:rPr lang="fr-FR" altLang="fr-FR" sz="1800" b="0">
                <a:solidFill>
                  <a:srgbClr val="6600FF"/>
                </a:solidFill>
                <a:latin typeface="Symbol" pitchFamily="2" charset="2"/>
                <a:ea typeface="Symbol" pitchFamily="2" charset="2"/>
                <a:cs typeface="Symbol" pitchFamily="2" charset="2"/>
              </a:rPr>
              <a:t></a:t>
            </a:r>
            <a:r>
              <a:rPr lang="fr-FR" altLang="fr-FR" sz="1800" b="0">
                <a:solidFill>
                  <a:srgbClr val="6600FF"/>
                </a:solidFill>
              </a:rPr>
              <a:t>E ~ KT)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6600FF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6600FF"/>
                </a:solidFill>
              </a:rPr>
              <a:t>3- </a:t>
            </a:r>
            <a:r>
              <a:rPr lang="fr-FR" altLang="fr-FR" sz="1800" b="0" err="1">
                <a:solidFill>
                  <a:srgbClr val="6600FF"/>
                </a:solidFill>
              </a:rPr>
              <a:t>Let’d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chek</a:t>
            </a:r>
            <a:r>
              <a:rPr lang="fr-FR" altLang="fr-FR" sz="1800" b="0">
                <a:solidFill>
                  <a:srgbClr val="6600FF"/>
                </a:solidFill>
              </a:rPr>
              <a:t> if </a:t>
            </a:r>
            <a:r>
              <a:rPr lang="fr-FR" altLang="fr-FR" sz="1800" b="0" err="1">
                <a:solidFill>
                  <a:srgbClr val="6600FF"/>
                </a:solidFill>
              </a:rPr>
              <a:t>we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accept</a:t>
            </a:r>
            <a:r>
              <a:rPr lang="fr-FR" altLang="fr-FR" sz="1800" b="0">
                <a:solidFill>
                  <a:srgbClr val="6600FF"/>
                </a:solidFill>
              </a:rPr>
              <a:t> the state K + 1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6600FF"/>
                </a:solidFill>
              </a:rPr>
              <a:t>For </a:t>
            </a:r>
            <a:r>
              <a:rPr lang="fr-FR" altLang="fr-FR" sz="1800" b="0" err="1">
                <a:solidFill>
                  <a:srgbClr val="6600FF"/>
                </a:solidFill>
              </a:rPr>
              <a:t>this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we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calculate</a:t>
            </a:r>
            <a:r>
              <a:rPr lang="fr-FR" altLang="fr-FR" sz="1800" b="0">
                <a:solidFill>
                  <a:srgbClr val="6600FF"/>
                </a:solidFill>
              </a:rPr>
              <a:t> the transition </a:t>
            </a:r>
            <a:r>
              <a:rPr lang="fr-FR" altLang="fr-FR" sz="1800" b="0" err="1">
                <a:solidFill>
                  <a:srgbClr val="6600FF"/>
                </a:solidFill>
              </a:rPr>
              <a:t>from</a:t>
            </a:r>
            <a:r>
              <a:rPr lang="fr-FR" altLang="fr-FR" sz="1800" b="0">
                <a:solidFill>
                  <a:srgbClr val="6600FF"/>
                </a:solidFill>
              </a:rPr>
              <a:t> K to to K + 1: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err="1">
                <a:solidFill>
                  <a:srgbClr val="6600FF"/>
                </a:solidFill>
              </a:rPr>
              <a:t>Draw</a:t>
            </a:r>
            <a:r>
              <a:rPr lang="fr-FR" altLang="fr-FR" sz="1800" b="0">
                <a:solidFill>
                  <a:srgbClr val="6600FF"/>
                </a:solidFill>
              </a:rPr>
              <a:t> a </a:t>
            </a:r>
            <a:r>
              <a:rPr lang="fr-FR" altLang="fr-FR" sz="1800" b="0" err="1">
                <a:solidFill>
                  <a:srgbClr val="6600FF"/>
                </a:solidFill>
              </a:rPr>
              <a:t>random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number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between</a:t>
            </a:r>
            <a:r>
              <a:rPr lang="fr-FR" altLang="fr-FR" sz="1800" b="0">
                <a:solidFill>
                  <a:srgbClr val="6600FF"/>
                </a:solidFill>
              </a:rPr>
              <a:t> 0 and 1 X (</a:t>
            </a:r>
            <a:r>
              <a:rPr lang="fr-FR" altLang="fr-FR" sz="1800" b="0" err="1">
                <a:solidFill>
                  <a:srgbClr val="6600FF"/>
                </a:solidFill>
              </a:rPr>
              <a:t>distrib</a:t>
            </a:r>
            <a:r>
              <a:rPr lang="fr-FR" altLang="fr-FR" sz="1800" b="0">
                <a:solidFill>
                  <a:srgbClr val="6600FF"/>
                </a:solidFill>
              </a:rPr>
              <a:t>. Uniform)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6600FF"/>
                </a:solidFill>
              </a:rPr>
              <a:t>If X&gt; P </a:t>
            </a:r>
            <a:r>
              <a:rPr lang="fr-FR" altLang="fr-FR" sz="1800" b="0" err="1">
                <a:solidFill>
                  <a:srgbClr val="6600FF"/>
                </a:solidFill>
              </a:rPr>
              <a:t>then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accept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it</a:t>
            </a:r>
            <a:r>
              <a:rPr lang="fr-FR" altLang="fr-FR" sz="1800" b="0">
                <a:solidFill>
                  <a:srgbClr val="6600FF"/>
                </a:solidFill>
              </a:rPr>
              <a:t>, </a:t>
            </a:r>
            <a:r>
              <a:rPr lang="fr-FR" altLang="fr-FR" sz="1800" b="0" err="1">
                <a:solidFill>
                  <a:srgbClr val="6600FF"/>
                </a:solidFill>
              </a:rPr>
              <a:t>otherwise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it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reject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it</a:t>
            </a:r>
            <a:endParaRPr lang="fr-FR" altLang="fr-FR" sz="1800" b="0">
              <a:solidFill>
                <a:srgbClr val="6600FF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6600FF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>
              <a:solidFill>
                <a:srgbClr val="6600FF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>
                <a:solidFill>
                  <a:srgbClr val="6600FF"/>
                </a:solidFill>
              </a:rPr>
              <a:t>4- </a:t>
            </a:r>
            <a:r>
              <a:rPr lang="fr-FR" altLang="fr-FR" sz="1800" b="0" err="1">
                <a:solidFill>
                  <a:srgbClr val="6600FF"/>
                </a:solidFill>
              </a:rPr>
              <a:t>When</a:t>
            </a:r>
            <a:r>
              <a:rPr lang="fr-FR" altLang="fr-FR" sz="1800" b="0">
                <a:solidFill>
                  <a:srgbClr val="6600FF"/>
                </a:solidFill>
              </a:rPr>
              <a:t> I no longer </a:t>
            </a:r>
            <a:r>
              <a:rPr lang="fr-FR" altLang="fr-FR" sz="1800" b="0" err="1">
                <a:solidFill>
                  <a:srgbClr val="6600FF"/>
                </a:solidFill>
              </a:rPr>
              <a:t>decreases</a:t>
            </a:r>
            <a:r>
              <a:rPr lang="fr-FR" altLang="fr-FR" sz="1800" b="0">
                <a:solidFill>
                  <a:srgbClr val="6600FF"/>
                </a:solidFill>
              </a:rPr>
              <a:t>, </a:t>
            </a:r>
            <a:r>
              <a:rPr lang="fr-FR" altLang="fr-FR" sz="1800" b="0" err="1">
                <a:solidFill>
                  <a:srgbClr val="6600FF"/>
                </a:solidFill>
              </a:rPr>
              <a:t>it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decreases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T</a:t>
            </a:r>
            <a:r>
              <a:rPr lang="fr-FR" altLang="fr-FR" sz="1800" b="0">
                <a:solidFill>
                  <a:srgbClr val="6600FF"/>
                </a:solidFill>
              </a:rPr>
              <a:t> and </a:t>
            </a:r>
            <a:r>
              <a:rPr lang="fr-FR" altLang="fr-FR" sz="1800" b="0" err="1">
                <a:solidFill>
                  <a:srgbClr val="6600FF"/>
                </a:solidFill>
              </a:rPr>
              <a:t>start</a:t>
            </a:r>
            <a:r>
              <a:rPr lang="fr-FR" altLang="fr-FR" sz="1800" b="0">
                <a:solidFill>
                  <a:srgbClr val="6600FF"/>
                </a:solidFill>
              </a:rPr>
              <a:t> </a:t>
            </a:r>
            <a:r>
              <a:rPr lang="fr-FR" altLang="fr-FR" sz="1800" b="0" err="1">
                <a:solidFill>
                  <a:srgbClr val="6600FF"/>
                </a:solidFill>
              </a:rPr>
              <a:t>again</a:t>
            </a:r>
            <a:r>
              <a:rPr lang="fr-FR" altLang="fr-FR" sz="1800" b="0">
                <a:solidFill>
                  <a:srgbClr val="6600FF"/>
                </a:solidFill>
              </a:rPr>
              <a:t> in 1</a:t>
            </a:r>
          </a:p>
        </p:txBody>
      </p:sp>
      <p:sp>
        <p:nvSpPr>
          <p:cNvPr id="142338" name="AutoShape 2">
            <a:extLst>
              <a:ext uri="{FF2B5EF4-FFF2-40B4-BE49-F238E27FC236}">
                <a16:creationId xmlns:a16="http://schemas.microsoft.com/office/drawing/2014/main" id="{A2BC7A06-A66B-5741-877A-7BA9FDC7991B}"/>
              </a:ext>
            </a:extLst>
          </p:cNvPr>
          <p:cNvSpPr>
            <a:spLocks/>
          </p:cNvSpPr>
          <p:nvPr/>
        </p:nvSpPr>
        <p:spPr bwMode="auto">
          <a:xfrm>
            <a:off x="1331913" y="1052513"/>
            <a:ext cx="431800" cy="2736850"/>
          </a:xfrm>
          <a:prstGeom prst="leftBrace">
            <a:avLst>
              <a:gd name="adj1" fmla="val 5281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42339" name="Text Box 3">
            <a:extLst>
              <a:ext uri="{FF2B5EF4-FFF2-40B4-BE49-F238E27FC236}">
                <a16:creationId xmlns:a16="http://schemas.microsoft.com/office/drawing/2014/main" id="{B083D799-1AED-3043-AFAC-549AFBB45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647825"/>
            <a:ext cx="13366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Surgery</a:t>
            </a:r>
            <a:br>
              <a:rPr lang="fr-FR" altLang="fr-FR" sz="1800" b="0"/>
            </a:br>
            <a:r>
              <a:rPr lang="fr-FR" altLang="fr-FR" sz="1800" b="0"/>
              <a:t>repeated </a:t>
            </a:r>
            <a:br>
              <a:rPr lang="fr-FR" altLang="fr-FR" sz="1800" b="0"/>
            </a:br>
            <a:r>
              <a:rPr lang="fr-FR" altLang="fr-FR" sz="1800" b="0"/>
              <a:t>N times</a:t>
            </a:r>
            <a:br>
              <a:rPr lang="fr-FR" altLang="fr-FR" sz="1800" b="0"/>
            </a:br>
            <a:r>
              <a:rPr lang="fr-FR" altLang="fr-FR" sz="1800" b="0"/>
              <a:t>constant T</a:t>
            </a:r>
          </a:p>
        </p:txBody>
      </p:sp>
      <p:sp>
        <p:nvSpPr>
          <p:cNvPr id="142340" name="Text Box 4">
            <a:extLst>
              <a:ext uri="{FF2B5EF4-FFF2-40B4-BE49-F238E27FC236}">
                <a16:creationId xmlns:a16="http://schemas.microsoft.com/office/drawing/2014/main" id="{816B2747-EC9C-A244-B0CB-A077EC6CA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741863"/>
            <a:ext cx="7132379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In </a:t>
            </a:r>
            <a:r>
              <a:rPr lang="fr-FR" altLang="fr-FR" sz="1800" err="1"/>
              <a:t>step</a:t>
            </a:r>
            <a:r>
              <a:rPr lang="fr-FR" altLang="fr-FR" sz="1800"/>
              <a:t> 2, the </a:t>
            </a:r>
            <a:r>
              <a:rPr lang="fr-FR" altLang="fr-FR" sz="1800" err="1"/>
              <a:t>random</a:t>
            </a:r>
            <a:r>
              <a:rPr lang="fr-FR" altLang="fr-FR" sz="1800"/>
              <a:t> </a:t>
            </a:r>
            <a:r>
              <a:rPr lang="fr-FR" altLang="fr-FR" sz="1800" err="1"/>
              <a:t>generator</a:t>
            </a:r>
            <a:r>
              <a:rPr lang="fr-FR" altLang="fr-FR" sz="1800"/>
              <a:t> </a:t>
            </a:r>
            <a:r>
              <a:rPr lang="fr-FR" altLang="fr-FR" sz="1800" err="1"/>
              <a:t>should</a:t>
            </a:r>
            <a:r>
              <a:rPr lang="fr-FR" altLang="fr-FR" sz="1800"/>
              <a:t> </a:t>
            </a:r>
            <a:r>
              <a:rPr lang="fr-FR" altLang="fr-FR" sz="1800" err="1"/>
              <a:t>be</a:t>
            </a:r>
            <a:r>
              <a:rPr lang="fr-FR" altLang="fr-FR" sz="1800"/>
              <a:t> able to </a:t>
            </a:r>
            <a:r>
              <a:rPr lang="fr-FR" altLang="fr-FR" sz="1800" err="1"/>
              <a:t>generate</a:t>
            </a:r>
            <a:r>
              <a:rPr lang="fr-FR" altLang="fr-FR" sz="1800"/>
              <a:t> new</a:t>
            </a:r>
            <a:br>
              <a:rPr lang="fr-FR" altLang="fr-FR" sz="1800"/>
            </a:br>
            <a:r>
              <a:rPr lang="fr-FR" altLang="fr-FR" sz="1800" err="1"/>
              <a:t>whose</a:t>
            </a:r>
            <a:r>
              <a:rPr lang="fr-FR" altLang="fr-FR" sz="1800"/>
              <a:t> configurations </a:t>
            </a:r>
            <a:r>
              <a:rPr lang="fr-FR" altLang="fr-FR" sz="1800">
                <a:latin typeface="Symbol" pitchFamily="2" charset="2"/>
                <a:ea typeface="Symbol" pitchFamily="2" charset="2"/>
                <a:cs typeface="Symbol" pitchFamily="2" charset="2"/>
              </a:rPr>
              <a:t></a:t>
            </a:r>
            <a:r>
              <a:rPr lang="fr-FR" altLang="fr-FR" sz="1800"/>
              <a:t>E </a:t>
            </a:r>
            <a:r>
              <a:rPr lang="fr-FR" altLang="fr-FR" sz="1800" err="1"/>
              <a:t>Typical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about KT ...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</a:t>
            </a:r>
            <a:r>
              <a:rPr lang="fr-FR" altLang="fr-FR" sz="1800" err="1"/>
              <a:t>is</a:t>
            </a:r>
            <a:r>
              <a:rPr lang="fr-FR" altLang="fr-FR" sz="1800"/>
              <a:t> in </a:t>
            </a:r>
            <a:r>
              <a:rPr lang="fr-FR" altLang="fr-FR" sz="1800" err="1"/>
              <a:t>step</a:t>
            </a:r>
            <a:r>
              <a:rPr lang="fr-FR" altLang="fr-FR" sz="1800"/>
              <a:t> 2 </a:t>
            </a:r>
            <a:r>
              <a:rPr lang="fr-FR" altLang="fr-FR" sz="1800" err="1"/>
              <a:t>that</a:t>
            </a:r>
            <a:r>
              <a:rPr lang="fr-FR" altLang="fr-FR" sz="1800"/>
              <a:t> </a:t>
            </a:r>
            <a:r>
              <a:rPr lang="fr-FR" altLang="fr-FR" sz="1800" err="1"/>
              <a:t>hides</a:t>
            </a:r>
            <a:r>
              <a:rPr lang="fr-FR" altLang="fr-FR" sz="1800"/>
              <a:t> the </a:t>
            </a:r>
            <a:r>
              <a:rPr lang="fr-FR" altLang="fr-FR" sz="1800" err="1"/>
              <a:t>effectiveness</a:t>
            </a:r>
            <a:r>
              <a:rPr lang="fr-FR" altLang="fr-FR" sz="1800"/>
              <a:t> of the </a:t>
            </a:r>
            <a:r>
              <a:rPr lang="fr-FR" altLang="fr-FR" sz="1800" err="1"/>
              <a:t>method</a:t>
            </a:r>
            <a:r>
              <a:rPr lang="fr-FR" altLang="fr-FR" sz="180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35E3473-FEAC-A049-8B1A-3522A9137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081213"/>
            <a:ext cx="8680450" cy="480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Constrained optimizaion 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We try to find th minimum of a function F WITH constrained on the variable X.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Linear optimization 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i="1"/>
              <a:t>Minimize C</a:t>
            </a:r>
            <a:r>
              <a:rPr lang="fr-FR" altLang="fr-FR" sz="1800" b="0" i="1" baseline="30000"/>
              <a:t>T </a:t>
            </a:r>
            <a:r>
              <a:rPr lang="fr-FR" altLang="fr-FR" sz="1800" i="1"/>
              <a:t>X, </a:t>
            </a:r>
            <a:r>
              <a:rPr lang="fr-FR" altLang="fr-FR" sz="1800" b="0" i="1"/>
              <a:t>Subject to A </a:t>
            </a:r>
            <a:r>
              <a:rPr lang="fr-FR" altLang="fr-FR" sz="1800" i="1"/>
              <a:t>X</a:t>
            </a:r>
            <a:r>
              <a:rPr lang="fr-FR" altLang="fr-FR" sz="1800" b="0" i="1"/>
              <a:t> &lt;b, </a:t>
            </a:r>
            <a:r>
              <a:rPr lang="fr-FR" altLang="fr-FR" sz="1800" i="1"/>
              <a:t>x </a:t>
            </a:r>
            <a:r>
              <a:rPr lang="fr-FR" altLang="fr-FR" sz="1800" b="0" i="1"/>
              <a:t>&gt;0  (the « garden » problem)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Non linear optimization :</a:t>
            </a:r>
            <a:br>
              <a:rPr lang="fr-FR" altLang="fr-FR" sz="1800" b="0"/>
            </a:br>
            <a:r>
              <a:rPr lang="fr-FR" altLang="fr-FR" sz="1800" b="0" i="1"/>
              <a:t>(Cylinder problem)</a:t>
            </a:r>
            <a:endParaRPr lang="fr-FR" altLang="fr-FR" sz="1800" i="1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i="1"/>
              <a:t>Chemical reaction at equilibrium: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i="1"/>
              <a:t>To find the composition at equilibrium the chemical potential must be minimized</a:t>
            </a:r>
            <a:br>
              <a:rPr lang="fr-FR" altLang="fr-FR" sz="1800" b="0" i="1"/>
            </a:br>
            <a:r>
              <a:rPr lang="fr-FR" altLang="fr-FR" sz="1800" b="0" i="1"/>
              <a:t>of the system but must be respected that the total mass of the system</a:t>
            </a:r>
            <a:br>
              <a:rPr lang="fr-FR" altLang="fr-FR" sz="1800" b="0" i="1"/>
            </a:br>
            <a:r>
              <a:rPr lang="fr-FR" altLang="fr-FR" sz="1800" b="0" i="1"/>
              <a:t>is preserved ...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There are also specific methods for these cases.</a:t>
            </a:r>
          </a:p>
        </p:txBody>
      </p:sp>
      <p:sp>
        <p:nvSpPr>
          <p:cNvPr id="23555" name="ZoneTexte 1">
            <a:extLst>
              <a:ext uri="{FF2B5EF4-FFF2-40B4-BE49-F238E27FC236}">
                <a16:creationId xmlns:a16="http://schemas.microsoft.com/office/drawing/2014/main" id="{03F3775C-9677-9F44-B4BE-20B42E53F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8221663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altLang="fr-FR" b="0">
                <a:solidFill>
                  <a:schemeClr val="tx1"/>
                </a:solidFill>
              </a:rPr>
              <a:t>There are different categories of problem :</a:t>
            </a:r>
          </a:p>
          <a:p>
            <a:endParaRPr lang="fr-FR" altLang="fr-FR" b="0">
              <a:solidFill>
                <a:schemeClr val="tx1"/>
              </a:solidFill>
            </a:endParaRPr>
          </a:p>
          <a:p>
            <a:r>
              <a:rPr lang="fr-FR" altLang="fr-FR">
                <a:solidFill>
                  <a:schemeClr val="tx1"/>
                </a:solidFill>
              </a:rPr>
              <a:t>Unconstrained optimization :</a:t>
            </a:r>
          </a:p>
          <a:p>
            <a:endParaRPr lang="fr-FR" altLang="fr-FR" b="0">
              <a:solidFill>
                <a:schemeClr val="tx1"/>
              </a:solidFill>
            </a:endParaRPr>
          </a:p>
          <a:p>
            <a:r>
              <a:rPr lang="fr-FR" altLang="fr-FR" b="0">
                <a:solidFill>
                  <a:schemeClr val="tx1"/>
                </a:solidFill>
              </a:rPr>
              <a:t>We try to find the minimum of a function F (or of a vector of functions) for some</a:t>
            </a:r>
          </a:p>
          <a:p>
            <a:r>
              <a:rPr lang="fr-FR" altLang="fr-FR" b="0">
                <a:solidFill>
                  <a:schemeClr val="tx1"/>
                </a:solidFill>
              </a:rPr>
              <a:t>variable (x) with NO constrain on x (basic case)</a:t>
            </a:r>
          </a:p>
          <a:p>
            <a:r>
              <a:rPr lang="fr-FR" altLang="fr-FR" b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7EB0C2C-91D1-3246-B1F0-BE6F64854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53920" tIns="31740" rIns="0" bIns="15870" anchor="ctr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 indent="-7429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spcBef>
                <a:spcPct val="0"/>
              </a:spcBef>
            </a:pPr>
            <a:br>
              <a:rPr lang="en-GB" altLang="fr-FR" sz="1000" b="0">
                <a:solidFill>
                  <a:srgbClr val="222222"/>
                </a:solidFill>
              </a:rPr>
            </a:br>
            <a:r>
              <a:rPr lang="en-GB" altLang="fr-FR" sz="1000" b="0">
                <a:solidFill>
                  <a:srgbClr val="222222"/>
                </a:solidFill>
              </a:rPr>
              <a:t>Let </a:t>
            </a:r>
            <a:r>
              <a:rPr lang="en-GB" altLang="fr-FR" sz="1000" b="0" i="1">
                <a:solidFill>
                  <a:srgbClr val="222222"/>
                </a:solidFill>
              </a:rPr>
              <a:t>n</a:t>
            </a:r>
            <a:r>
              <a:rPr lang="en-GB" altLang="fr-FR" sz="1000" b="0">
                <a:solidFill>
                  <a:srgbClr val="222222"/>
                </a:solidFill>
              </a:rPr>
              <a:t>, </a:t>
            </a:r>
            <a:r>
              <a:rPr lang="en-GB" altLang="fr-FR" sz="1000" b="0" i="1">
                <a:solidFill>
                  <a:srgbClr val="222222"/>
                </a:solidFill>
              </a:rPr>
              <a:t>m</a:t>
            </a:r>
            <a:r>
              <a:rPr lang="en-GB" altLang="fr-FR" sz="1000" b="0">
                <a:solidFill>
                  <a:srgbClr val="222222"/>
                </a:solidFill>
              </a:rPr>
              <a:t>, and </a:t>
            </a:r>
            <a:r>
              <a:rPr lang="en-GB" altLang="fr-FR" sz="1000" b="0" i="1">
                <a:solidFill>
                  <a:srgbClr val="222222"/>
                </a:solidFill>
              </a:rPr>
              <a:t>p</a:t>
            </a:r>
            <a:r>
              <a:rPr lang="en-GB" altLang="fr-FR" sz="1000" b="0">
                <a:solidFill>
                  <a:srgbClr val="222222"/>
                </a:solidFill>
              </a:rPr>
              <a:t> be positive integers. Let </a:t>
            </a:r>
            <a:r>
              <a:rPr lang="en-GB" altLang="fr-FR" sz="1000" b="0" i="1">
                <a:solidFill>
                  <a:srgbClr val="222222"/>
                </a:solidFill>
              </a:rPr>
              <a:t>X</a:t>
            </a:r>
            <a:r>
              <a:rPr lang="en-GB" altLang="fr-FR" sz="1000" b="0">
                <a:solidFill>
                  <a:srgbClr val="222222"/>
                </a:solidFill>
              </a:rPr>
              <a:t> be a subset of </a:t>
            </a:r>
            <a:r>
              <a:rPr lang="en-GB" altLang="fr-FR" sz="1000" b="0" i="1">
                <a:solidFill>
                  <a:srgbClr val="222222"/>
                </a:solidFill>
              </a:rPr>
              <a:t>R</a:t>
            </a:r>
            <a:r>
              <a:rPr lang="en-GB" altLang="fr-FR" sz="800" b="0" i="1" baseline="30000">
                <a:solidFill>
                  <a:srgbClr val="222222"/>
                </a:solidFill>
              </a:rPr>
              <a:t>n</a:t>
            </a:r>
            <a:r>
              <a:rPr lang="en-GB" altLang="fr-FR" sz="1000" b="0">
                <a:solidFill>
                  <a:srgbClr val="222222"/>
                </a:solidFill>
              </a:rPr>
              <a:t>, let </a:t>
            </a:r>
            <a:r>
              <a:rPr lang="en-GB" altLang="fr-FR" sz="1000" b="0" i="1">
                <a:solidFill>
                  <a:srgbClr val="222222"/>
                </a:solidFill>
              </a:rPr>
              <a:t>f</a:t>
            </a:r>
            <a:r>
              <a:rPr lang="en-GB" altLang="fr-FR" sz="1000" b="0">
                <a:solidFill>
                  <a:srgbClr val="222222"/>
                </a:solidFill>
              </a:rPr>
              <a:t>, </a:t>
            </a:r>
            <a:r>
              <a:rPr lang="en-GB" altLang="fr-FR" sz="1000" b="0" i="1">
                <a:solidFill>
                  <a:srgbClr val="222222"/>
                </a:solidFill>
              </a:rPr>
              <a:t>g</a:t>
            </a:r>
            <a:r>
              <a:rPr lang="en-GB" altLang="fr-FR" sz="800" b="0" i="1" baseline="-30000">
                <a:solidFill>
                  <a:srgbClr val="222222"/>
                </a:solidFill>
              </a:rPr>
              <a:t>i</a:t>
            </a:r>
            <a:r>
              <a:rPr lang="en-GB" altLang="fr-FR" sz="1000" b="0">
                <a:solidFill>
                  <a:srgbClr val="222222"/>
                </a:solidFill>
              </a:rPr>
              <a:t>, and </a:t>
            </a:r>
            <a:r>
              <a:rPr lang="en-GB" altLang="fr-FR" sz="1000" b="0" i="1">
                <a:solidFill>
                  <a:srgbClr val="222222"/>
                </a:solidFill>
              </a:rPr>
              <a:t>h</a:t>
            </a:r>
            <a:r>
              <a:rPr lang="en-GB" altLang="fr-FR" sz="800" b="0" i="1" baseline="-30000">
                <a:solidFill>
                  <a:srgbClr val="222222"/>
                </a:solidFill>
              </a:rPr>
              <a:t>j</a:t>
            </a:r>
            <a:r>
              <a:rPr lang="en-GB" altLang="fr-FR" sz="1000" b="0">
                <a:solidFill>
                  <a:srgbClr val="222222"/>
                </a:solidFill>
              </a:rPr>
              <a:t> be </a:t>
            </a:r>
            <a:r>
              <a:rPr lang="en-GB" altLang="fr-FR" sz="1000" b="0">
                <a:solidFill>
                  <a:srgbClr val="0B0080"/>
                </a:solidFill>
                <a:hlinkClick r:id="rId3" tooltip="Real-valued function"/>
              </a:rPr>
              <a:t>real-valued functions</a:t>
            </a:r>
            <a:r>
              <a:rPr lang="en-GB" altLang="fr-FR" sz="1000" b="0">
                <a:solidFill>
                  <a:srgbClr val="222222"/>
                </a:solidFill>
              </a:rPr>
              <a:t> on </a:t>
            </a:r>
            <a:r>
              <a:rPr lang="en-GB" altLang="fr-FR" sz="1000" b="0" i="1">
                <a:solidFill>
                  <a:srgbClr val="222222"/>
                </a:solidFill>
              </a:rPr>
              <a:t>X</a:t>
            </a:r>
            <a:r>
              <a:rPr lang="en-GB" altLang="fr-FR" sz="1000" b="0">
                <a:solidFill>
                  <a:srgbClr val="222222"/>
                </a:solidFill>
              </a:rPr>
              <a:t> for each </a:t>
            </a:r>
            <a:r>
              <a:rPr lang="en-GB" altLang="fr-FR" sz="1000" b="0" i="1">
                <a:solidFill>
                  <a:srgbClr val="222222"/>
                </a:solidFill>
              </a:rPr>
              <a:t>i</a:t>
            </a:r>
            <a:r>
              <a:rPr lang="en-GB" altLang="fr-FR" sz="1000" b="0">
                <a:solidFill>
                  <a:srgbClr val="222222"/>
                </a:solidFill>
              </a:rPr>
              <a:t> in {</a:t>
            </a:r>
            <a:r>
              <a:rPr lang="en-GB" altLang="fr-FR" sz="1000" b="0" i="1">
                <a:solidFill>
                  <a:srgbClr val="222222"/>
                </a:solidFill>
              </a:rPr>
              <a:t>1</a:t>
            </a:r>
            <a:r>
              <a:rPr lang="en-GB" altLang="fr-FR" sz="1000" b="0">
                <a:solidFill>
                  <a:srgbClr val="222222"/>
                </a:solidFill>
              </a:rPr>
              <a:t>, …, </a:t>
            </a:r>
            <a:r>
              <a:rPr lang="en-GB" altLang="fr-FR" sz="1000" b="0" i="1">
                <a:solidFill>
                  <a:srgbClr val="222222"/>
                </a:solidFill>
              </a:rPr>
              <a:t>m</a:t>
            </a:r>
            <a:r>
              <a:rPr lang="en-GB" altLang="fr-FR" sz="1000" b="0">
                <a:solidFill>
                  <a:srgbClr val="222222"/>
                </a:solidFill>
              </a:rPr>
              <a:t>} and each </a:t>
            </a:r>
            <a:r>
              <a:rPr lang="en-GB" altLang="fr-FR" sz="1000" b="0" i="1">
                <a:solidFill>
                  <a:srgbClr val="222222"/>
                </a:solidFill>
              </a:rPr>
              <a:t>j</a:t>
            </a:r>
            <a:r>
              <a:rPr lang="en-GB" altLang="fr-FR" sz="1000" b="0">
                <a:solidFill>
                  <a:srgbClr val="222222"/>
                </a:solidFill>
              </a:rPr>
              <a:t> in {</a:t>
            </a:r>
            <a:r>
              <a:rPr lang="en-GB" altLang="fr-FR" sz="1000" b="0" i="1">
                <a:solidFill>
                  <a:srgbClr val="222222"/>
                </a:solidFill>
              </a:rPr>
              <a:t>1</a:t>
            </a:r>
            <a:r>
              <a:rPr lang="en-GB" altLang="fr-FR" sz="1000" b="0">
                <a:solidFill>
                  <a:srgbClr val="222222"/>
                </a:solidFill>
              </a:rPr>
              <a:t>, …, </a:t>
            </a:r>
            <a:r>
              <a:rPr lang="en-GB" altLang="fr-FR" sz="1000" b="0" i="1">
                <a:solidFill>
                  <a:srgbClr val="222222"/>
                </a:solidFill>
              </a:rPr>
              <a:t>p</a:t>
            </a:r>
            <a:r>
              <a:rPr lang="en-GB" altLang="fr-FR" sz="1000" b="0">
                <a:solidFill>
                  <a:srgbClr val="222222"/>
                </a:solidFill>
              </a:rPr>
              <a:t>}, with at least one of </a:t>
            </a:r>
            <a:r>
              <a:rPr lang="en-GB" altLang="fr-FR" sz="1000" b="0" i="1">
                <a:solidFill>
                  <a:srgbClr val="222222"/>
                </a:solidFill>
              </a:rPr>
              <a:t>f</a:t>
            </a:r>
            <a:r>
              <a:rPr lang="en-GB" altLang="fr-FR" sz="1000" b="0">
                <a:solidFill>
                  <a:srgbClr val="222222"/>
                </a:solidFill>
              </a:rPr>
              <a:t>, </a:t>
            </a:r>
            <a:r>
              <a:rPr lang="en-GB" altLang="fr-FR" sz="1000" b="0" i="1">
                <a:solidFill>
                  <a:srgbClr val="222222"/>
                </a:solidFill>
              </a:rPr>
              <a:t>g</a:t>
            </a:r>
            <a:r>
              <a:rPr lang="en-GB" altLang="fr-FR" sz="800" b="0" i="1" baseline="-30000">
                <a:solidFill>
                  <a:srgbClr val="222222"/>
                </a:solidFill>
              </a:rPr>
              <a:t>i</a:t>
            </a:r>
            <a:r>
              <a:rPr lang="en-GB" altLang="fr-FR" sz="1000" b="0">
                <a:solidFill>
                  <a:srgbClr val="222222"/>
                </a:solidFill>
              </a:rPr>
              <a:t>, and </a:t>
            </a:r>
            <a:r>
              <a:rPr lang="en-GB" altLang="fr-FR" sz="1000" b="0" i="1">
                <a:solidFill>
                  <a:srgbClr val="222222"/>
                </a:solidFill>
              </a:rPr>
              <a:t>h</a:t>
            </a:r>
            <a:r>
              <a:rPr lang="en-GB" altLang="fr-FR" sz="800" b="0" i="1" baseline="-30000">
                <a:solidFill>
                  <a:srgbClr val="222222"/>
                </a:solidFill>
              </a:rPr>
              <a:t>j</a:t>
            </a:r>
            <a:r>
              <a:rPr lang="en-GB" altLang="fr-FR" sz="1000" b="0">
                <a:solidFill>
                  <a:srgbClr val="222222"/>
                </a:solidFill>
              </a:rPr>
              <a:t> being nonlinear.</a:t>
            </a:r>
            <a:endParaRPr lang="en-GB" altLang="fr-FR" sz="8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fr-FR" sz="1000" b="0">
                <a:solidFill>
                  <a:srgbClr val="222222"/>
                </a:solidFill>
                <a:cs typeface="Arial" panose="020B0604020202020204" pitchFamily="34" charset="0"/>
              </a:rPr>
              <a:t>A nonlinear minimization problem is an </a:t>
            </a:r>
            <a:r>
              <a:rPr lang="en-GB" altLang="fr-FR" sz="1000" b="0">
                <a:solidFill>
                  <a:srgbClr val="0B0080"/>
                </a:solidFill>
                <a:cs typeface="Arial" panose="020B0604020202020204" pitchFamily="34" charset="0"/>
                <a:hlinkClick r:id="rId4" tooltip="Optimization problem"/>
              </a:rPr>
              <a:t>optimization problem</a:t>
            </a:r>
            <a:r>
              <a:rPr lang="en-GB" altLang="fr-FR" sz="1000" b="0">
                <a:solidFill>
                  <a:srgbClr val="222222"/>
                </a:solidFill>
                <a:cs typeface="Arial" panose="020B0604020202020204" pitchFamily="34" charset="0"/>
              </a:rPr>
              <a:t> of the form</a:t>
            </a:r>
            <a:endParaRPr lang="en-GB" altLang="fr-FR" sz="80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fr-FR" sz="1000" b="0">
                <a:solidFill>
                  <a:srgbClr val="222222"/>
                </a:solidFill>
                <a:cs typeface="Arial" panose="020B0604020202020204" pitchFamily="34" charset="0"/>
              </a:rPr>
              <a:t>  </a:t>
            </a:r>
            <a:endParaRPr lang="en-GB" altLang="fr-FR" sz="1900" b="0">
              <a:solidFill>
                <a:srgbClr val="222222"/>
              </a:solidFill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GB" altLang="fr-FR" sz="1000" b="0">
              <a:solidFill>
                <a:srgbClr val="222222"/>
              </a:solidFill>
              <a:cs typeface="Arial" panose="020B0604020202020204" pitchFamily="34" charset="0"/>
            </a:endParaRPr>
          </a:p>
        </p:txBody>
      </p:sp>
      <p:sp>
        <p:nvSpPr>
          <p:cNvPr id="23557" name="AutoShape 4" descr="{\begin{aligned}{\text{minimize }}&amp;f(x)\\{\text{subject to }}&amp;g_{i}(x)\leq 0{\text{ for each }}i\in \{1,\dotsc ,m\}\\&amp;h_{j}(x)=0{\text{ for each }}j\in \{1,\dotsc ,p\}\\&amp;x\in X.\end{aligned}}">
            <a:extLst>
              <a:ext uri="{FF2B5EF4-FFF2-40B4-BE49-F238E27FC236}">
                <a16:creationId xmlns:a16="http://schemas.microsoft.com/office/drawing/2014/main" id="{D74B08E8-7F52-1940-A9BD-7E0FB4603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000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/>
          </a:p>
        </p:txBody>
      </p:sp>
      <p:pic>
        <p:nvPicPr>
          <p:cNvPr id="23558" name="Image 4">
            <a:extLst>
              <a:ext uri="{FF2B5EF4-FFF2-40B4-BE49-F238E27FC236}">
                <a16:creationId xmlns:a16="http://schemas.microsoft.com/office/drawing/2014/main" id="{D4393701-5010-3747-AFBB-C90335191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365625"/>
            <a:ext cx="352742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ext Box 1">
            <a:extLst>
              <a:ext uri="{FF2B5EF4-FFF2-40B4-BE49-F238E27FC236}">
                <a16:creationId xmlns:a16="http://schemas.microsoft.com/office/drawing/2014/main" id="{57429764-AC5D-1940-93FB-97DC8DBB4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352425"/>
            <a:ext cx="1589088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example: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Starting point: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[0,0]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Arrival point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[0.68, -1.42]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10</a:t>
            </a:r>
            <a:r>
              <a:rPr lang="fr-FR" altLang="fr-FR" sz="1800" baseline="30000"/>
              <a:t>5</a:t>
            </a:r>
            <a:r>
              <a:rPr lang="fr-FR" altLang="fr-FR" sz="1800"/>
              <a:t> iterations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310 changes</a:t>
            </a:r>
            <a:br>
              <a:rPr lang="fr-FR" altLang="fr-FR" sz="1800"/>
            </a:br>
            <a:r>
              <a:rPr lang="fr-FR" altLang="fr-FR" sz="1800"/>
              <a:t>accepted</a:t>
            </a:r>
          </a:p>
        </p:txBody>
      </p:sp>
      <p:pic>
        <p:nvPicPr>
          <p:cNvPr id="144386" name="Picture 2">
            <a:extLst>
              <a:ext uri="{FF2B5EF4-FFF2-40B4-BE49-F238E27FC236}">
                <a16:creationId xmlns:a16="http://schemas.microsoft.com/office/drawing/2014/main" id="{E6D16666-95A4-C74B-80AE-D8C048F42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60350"/>
            <a:ext cx="6769100" cy="614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ext Box 1">
            <a:extLst>
              <a:ext uri="{FF2B5EF4-FFF2-40B4-BE49-F238E27FC236}">
                <a16:creationId xmlns:a16="http://schemas.microsoft.com/office/drawing/2014/main" id="{56AD003C-D0F2-6443-A9B4-2FCCA31F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52425"/>
            <a:ext cx="9171398" cy="452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Conclusion on </a:t>
            </a:r>
            <a:r>
              <a:rPr lang="fr-FR" altLang="fr-FR" sz="1800" b="0" err="1"/>
              <a:t>simulated</a:t>
            </a:r>
            <a:r>
              <a:rPr lang="fr-FR" altLang="fr-FR" sz="1800" b="0"/>
              <a:t> </a:t>
            </a:r>
            <a:r>
              <a:rPr lang="fr-FR" altLang="fr-FR" sz="1800" b="0" err="1"/>
              <a:t>annealing</a:t>
            </a:r>
            <a:r>
              <a:rPr lang="fr-FR" altLang="fr-FR" sz="1800" b="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Method </a:t>
            </a:r>
            <a:r>
              <a:rPr lang="fr-FR" altLang="fr-FR" sz="1800" err="1"/>
              <a:t>that</a:t>
            </a:r>
            <a:r>
              <a:rPr lang="fr-FR" altLang="fr-FR" sz="1800"/>
              <a:t> </a:t>
            </a:r>
            <a:r>
              <a:rPr lang="fr-FR" altLang="fr-FR" sz="1800" err="1"/>
              <a:t>can</a:t>
            </a:r>
            <a:r>
              <a:rPr lang="fr-FR" altLang="fr-FR" sz="1800"/>
              <a:t> </a:t>
            </a:r>
            <a:r>
              <a:rPr lang="fr-FR" altLang="fr-FR" sz="1800" err="1"/>
              <a:t>be</a:t>
            </a:r>
            <a:r>
              <a:rPr lang="fr-FR" altLang="fr-FR" sz="1800"/>
              <a:t> effective </a:t>
            </a:r>
            <a:r>
              <a:rPr lang="fr-FR" altLang="fr-FR" sz="1800" err="1"/>
              <a:t>when</a:t>
            </a:r>
            <a:r>
              <a:rPr lang="fr-FR" altLang="fr-FR" sz="1800"/>
              <a:t> </a:t>
            </a:r>
            <a:r>
              <a:rPr lang="fr-FR" altLang="fr-FR" sz="1800" err="1"/>
              <a:t>seeking</a:t>
            </a:r>
            <a:r>
              <a:rPr lang="fr-FR" altLang="fr-FR" sz="1800"/>
              <a:t> an </a:t>
            </a:r>
            <a:r>
              <a:rPr lang="fr-FR" altLang="fr-FR" sz="1800" err="1"/>
              <a:t>absolute</a:t>
            </a:r>
            <a:r>
              <a:rPr lang="fr-FR" altLang="fr-FR" sz="1800"/>
              <a:t> minimum.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</a:t>
            </a:r>
            <a:r>
              <a:rPr lang="fr-FR" altLang="fr-FR" sz="1800" err="1"/>
              <a:t>result</a:t>
            </a:r>
            <a:r>
              <a:rPr lang="fr-FR" altLang="fr-FR" sz="1800"/>
              <a:t> </a:t>
            </a:r>
            <a:r>
              <a:rPr lang="fr-FR" altLang="fr-FR" sz="1800" err="1"/>
              <a:t>depends</a:t>
            </a:r>
            <a:r>
              <a:rPr lang="fr-FR" altLang="fr-FR" sz="1800"/>
              <a:t> STRONGLY on </a:t>
            </a:r>
            <a:r>
              <a:rPr lang="fr-FR" altLang="fr-FR" sz="1800" err="1"/>
              <a:t>method</a:t>
            </a:r>
            <a:r>
              <a:rPr lang="fr-FR" altLang="fr-FR" sz="1800"/>
              <a:t> </a:t>
            </a:r>
            <a:r>
              <a:rPr lang="fr-FR" altLang="fr-FR" sz="1800" err="1"/>
              <a:t>used</a:t>
            </a:r>
            <a:r>
              <a:rPr lang="fr-FR" altLang="fr-FR" sz="1800"/>
              <a:t> to </a:t>
            </a:r>
            <a:r>
              <a:rPr lang="fr-FR" altLang="fr-FR" sz="1800" err="1"/>
              <a:t>generate</a:t>
            </a:r>
            <a:r>
              <a:rPr lang="fr-FR" altLang="fr-FR" sz="1800"/>
              <a:t> a new</a:t>
            </a:r>
            <a:br>
              <a:rPr lang="fr-FR" altLang="fr-FR" sz="1800"/>
            </a:br>
            <a:r>
              <a:rPr lang="fr-FR" altLang="fr-FR" sz="1800" err="1"/>
              <a:t>random</a:t>
            </a:r>
            <a:r>
              <a:rPr lang="fr-FR" altLang="fr-FR" sz="1800"/>
              <a:t> state.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Very</a:t>
            </a:r>
            <a:r>
              <a:rPr lang="fr-FR" altLang="fr-FR" sz="1800"/>
              <a:t> time </a:t>
            </a:r>
            <a:r>
              <a:rPr lang="fr-FR" altLang="fr-FR" sz="1800" err="1"/>
              <a:t>consuming</a:t>
            </a:r>
            <a:r>
              <a:rPr lang="fr-FR" altLang="fr-FR" sz="1800"/>
              <a:t> </a:t>
            </a:r>
            <a:r>
              <a:rPr lang="fr-FR" altLang="fr-FR" sz="1800" err="1"/>
              <a:t>calculation</a:t>
            </a:r>
            <a:r>
              <a:rPr lang="fr-FR" altLang="fr-FR" sz="1800"/>
              <a:t> =&gt; Use </a:t>
            </a:r>
            <a:r>
              <a:rPr lang="fr-FR" altLang="fr-FR" sz="1800" err="1"/>
              <a:t>only</a:t>
            </a:r>
            <a:r>
              <a:rPr lang="fr-FR" altLang="fr-FR" sz="1800"/>
              <a:t> if </a:t>
            </a:r>
            <a:r>
              <a:rPr lang="fr-FR" altLang="fr-FR" sz="1800" err="1"/>
              <a:t>other</a:t>
            </a:r>
            <a:r>
              <a:rPr lang="fr-FR" altLang="fr-FR" sz="1800"/>
              <a:t> </a:t>
            </a:r>
            <a:r>
              <a:rPr lang="fr-FR" altLang="fr-FR" sz="1800" err="1"/>
              <a:t>methods</a:t>
            </a:r>
            <a:r>
              <a:rPr lang="fr-FR" altLang="fr-FR" sz="1800"/>
              <a:t> are</a:t>
            </a:r>
            <a:br>
              <a:rPr lang="fr-FR" altLang="fr-FR" sz="1800"/>
            </a:br>
            <a:r>
              <a:rPr lang="fr-FR" altLang="fr-FR" sz="1800"/>
              <a:t>			 ineffective.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</a:t>
            </a:r>
            <a:r>
              <a:rPr lang="fr-FR" altLang="fr-FR" sz="1800" err="1"/>
              <a:t>method</a:t>
            </a:r>
            <a:r>
              <a:rPr lang="fr-FR" altLang="fr-FR" sz="1800"/>
              <a:t> of "</a:t>
            </a:r>
            <a:r>
              <a:rPr lang="fr-FR" altLang="fr-FR" sz="1800" err="1"/>
              <a:t>simulated</a:t>
            </a:r>
            <a:r>
              <a:rPr lang="fr-FR" altLang="fr-FR" sz="1800"/>
              <a:t> </a:t>
            </a:r>
            <a:r>
              <a:rPr lang="fr-FR" altLang="fr-FR" sz="1800" err="1"/>
              <a:t>annealing</a:t>
            </a:r>
            <a:r>
              <a:rPr lang="fr-FR" altLang="fr-FR" sz="1800"/>
              <a:t>" </a:t>
            </a:r>
            <a:r>
              <a:rPr lang="fr-FR" altLang="fr-FR" sz="1800" err="1"/>
              <a:t>is</a:t>
            </a:r>
            <a:r>
              <a:rPr lang="fr-FR" altLang="fr-FR" sz="1800"/>
              <a:t> the basis of </a:t>
            </a:r>
            <a:r>
              <a:rPr lang="fr-FR" altLang="fr-FR" sz="1800" err="1"/>
              <a:t>other</a:t>
            </a:r>
            <a:r>
              <a:rPr lang="fr-FR" altLang="fr-FR" sz="1800"/>
              <a:t> </a:t>
            </a:r>
            <a:r>
              <a:rPr lang="fr-FR" altLang="fr-FR" sz="1800" err="1"/>
              <a:t>methods</a:t>
            </a:r>
            <a:r>
              <a:rPr lang="fr-FR" altLang="fr-FR" sz="1800"/>
              <a:t> of simulations</a:t>
            </a:r>
            <a:br>
              <a:rPr lang="fr-FR" altLang="fr-FR" sz="1800"/>
            </a:br>
            <a:r>
              <a:rPr lang="fr-FR" altLang="fr-FR" sz="1800"/>
              <a:t>type of </a:t>
            </a:r>
            <a:r>
              <a:rPr lang="fr-FR" altLang="fr-FR" sz="1800" err="1"/>
              <a:t>physical</a:t>
            </a:r>
            <a:r>
              <a:rPr lang="fr-FR" altLang="fr-FR" sz="1800"/>
              <a:t> "Monte Carlo" </a:t>
            </a:r>
            <a:r>
              <a:rPr lang="fr-FR" altLang="fr-FR" sz="1800" err="1"/>
              <a:t>called</a:t>
            </a:r>
            <a:r>
              <a:rPr lang="fr-FR" altLang="fr-FR" sz="1800"/>
              <a:t> "</a:t>
            </a:r>
            <a:r>
              <a:rPr lang="fr-FR" altLang="fr-FR" sz="1800" err="1"/>
              <a:t>Metropolis</a:t>
            </a:r>
            <a:r>
              <a:rPr lang="fr-FR" altLang="fr-FR" sz="1800"/>
              <a:t>" </a:t>
            </a:r>
            <a:r>
              <a:rPr lang="fr-FR" altLang="fr-FR" sz="1800" err="1"/>
              <a:t>methods</a:t>
            </a:r>
            <a:r>
              <a:rPr lang="fr-FR" altLang="fr-FR" sz="1800"/>
              <a:t> for</a:t>
            </a:r>
            <a:br>
              <a:rPr lang="fr-FR" altLang="fr-FR" sz="1800"/>
            </a:br>
            <a:r>
              <a:rPr lang="fr-FR" altLang="fr-FR" sz="1800" err="1"/>
              <a:t>simulate</a:t>
            </a:r>
            <a:r>
              <a:rPr lang="fr-FR" altLang="fr-FR" sz="1800"/>
              <a:t> a </a:t>
            </a:r>
            <a:r>
              <a:rPr lang="fr-FR" altLang="fr-FR" sz="1800" err="1"/>
              <a:t>gas</a:t>
            </a:r>
            <a:r>
              <a:rPr lang="fr-FR" altLang="fr-FR" sz="1800"/>
              <a:t> or a </a:t>
            </a:r>
            <a:r>
              <a:rPr lang="fr-FR" altLang="fr-FR" sz="1800" err="1"/>
              <a:t>crystal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Alternative to </a:t>
            </a:r>
            <a:r>
              <a:rPr lang="fr-FR" altLang="fr-FR" sz="1800" err="1"/>
              <a:t>simulated</a:t>
            </a:r>
            <a:r>
              <a:rPr lang="fr-FR" altLang="fr-FR" sz="1800"/>
              <a:t> </a:t>
            </a:r>
            <a:r>
              <a:rPr lang="fr-FR" altLang="fr-FR" sz="1800" err="1"/>
              <a:t>annealing</a:t>
            </a:r>
            <a:r>
              <a:rPr lang="fr-FR" altLang="fr-FR" sz="1800"/>
              <a:t>: </a:t>
            </a:r>
            <a:r>
              <a:rPr lang="fr-FR" altLang="fr-FR" sz="1800" err="1"/>
              <a:t>Genetic</a:t>
            </a:r>
            <a:r>
              <a:rPr lang="fr-FR" altLang="fr-FR" sz="1800"/>
              <a:t> </a:t>
            </a:r>
            <a:r>
              <a:rPr lang="fr-FR" altLang="fr-FR" sz="1800" err="1"/>
              <a:t>Algorithms</a:t>
            </a:r>
            <a:r>
              <a:rPr lang="fr-FR" altLang="fr-FR" sz="180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ext Box 1">
            <a:extLst>
              <a:ext uri="{FF2B5EF4-FFF2-40B4-BE49-F238E27FC236}">
                <a16:creationId xmlns:a16="http://schemas.microsoft.com/office/drawing/2014/main" id="{5FF3E299-B6FE-D144-AB83-0451E350F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488" y="279400"/>
            <a:ext cx="406082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400" b="0">
                <a:solidFill>
                  <a:srgbClr val="333399"/>
                </a:solidFill>
              </a:rPr>
              <a:t>Conclusion on minimizing </a:t>
            </a:r>
            <a:br>
              <a:rPr lang="fr-FR" altLang="fr-FR" sz="2400" b="0">
                <a:solidFill>
                  <a:srgbClr val="333399"/>
                </a:solidFill>
              </a:rPr>
            </a:br>
            <a:r>
              <a:rPr lang="fr-FR" altLang="fr-FR" sz="2400" b="0">
                <a:solidFill>
                  <a:srgbClr val="333399"/>
                </a:solidFill>
              </a:rPr>
              <a:t>without restraint</a:t>
            </a:r>
          </a:p>
        </p:txBody>
      </p:sp>
      <p:sp>
        <p:nvSpPr>
          <p:cNvPr id="148482" name="Text Box 2">
            <a:extLst>
              <a:ext uri="{FF2B5EF4-FFF2-40B4-BE49-F238E27FC236}">
                <a16:creationId xmlns:a16="http://schemas.microsoft.com/office/drawing/2014/main" id="{AD63D044-19E5-684B-A8FA-C7D1B1CBC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549400"/>
            <a:ext cx="8056562" cy="475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problem is to minimize a function F (X) N unconstrained dimensions</a:t>
            </a:r>
            <a:br>
              <a:rPr lang="fr-FR" altLang="fr-FR" sz="1800"/>
            </a:br>
            <a:r>
              <a:rPr lang="fr-FR" altLang="fr-FR" sz="1800"/>
              <a:t>on X.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/>
              <a:t>All methods require X0 start.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/>
              <a:t> Deterministic methods converge to the </a:t>
            </a:r>
            <a:r>
              <a:rPr lang="fr-FR" altLang="fr-FR" sz="1800" i="1"/>
              <a:t>local minimum</a:t>
            </a:r>
            <a:r>
              <a:rPr lang="fr-FR" altLang="fr-FR" sz="1800"/>
              <a:t> the closest.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/>
              <a:t> The more you know about the function (Gradient, Hessian) plus minimization</a:t>
            </a:r>
            <a:br>
              <a:rPr lang="fr-FR" altLang="fr-FR" sz="1800"/>
            </a:br>
            <a:r>
              <a:rPr lang="fr-FR" altLang="fr-FR" sz="1800"/>
              <a:t>will be effective. (Conjugate gradient, Fletcher-Reeves)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/>
              <a:t> . Methods to Sun N ALL trying to reduce the problem to one dimension: it </a:t>
            </a:r>
            <a:br>
              <a:rPr lang="fr-FR" altLang="fr-FR" sz="1800"/>
            </a:br>
            <a:r>
              <a:rPr lang="fr-FR" altLang="fr-FR" sz="1800"/>
              <a:t>minimizes successively given directions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the function is "noisy" of many local minima ... then we must</a:t>
            </a:r>
            <a:br>
              <a:rPr lang="fr-FR" altLang="fr-FR" sz="1800"/>
            </a:br>
            <a:r>
              <a:rPr lang="fr-FR" altLang="fr-FR" sz="1800"/>
              <a:t>used a method of the type "slow relaxation" as the "Simulated Anealing".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This is a Monte Carlo method.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But the price is ... (1) a time of great computing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			(2) There must be a generator of new states</a:t>
            </a:r>
            <a:br>
              <a:rPr lang="fr-FR" altLang="fr-FR" sz="1800"/>
            </a:br>
            <a:r>
              <a:rPr lang="fr-FR" altLang="fr-FR" sz="1800"/>
              <a:t>			effective and there is no "practical recipe"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>
            <a:extLst>
              <a:ext uri="{FF2B5EF4-FFF2-40B4-BE49-F238E27FC236}">
                <a16:creationId xmlns:a16="http://schemas.microsoft.com/office/drawing/2014/main" id="{0030BCEE-6BEA-EF49-943D-75D5818EA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900" y="173038"/>
            <a:ext cx="388143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800">
                <a:solidFill>
                  <a:srgbClr val="6600FF"/>
                </a:solidFill>
              </a:rPr>
              <a:t>Minimization Constraint</a:t>
            </a:r>
          </a:p>
        </p:txBody>
      </p:sp>
      <p:sp>
        <p:nvSpPr>
          <p:cNvPr id="150530" name="Text Box 2">
            <a:extLst>
              <a:ext uri="{FF2B5EF4-FFF2-40B4-BE49-F238E27FC236}">
                <a16:creationId xmlns:a16="http://schemas.microsoft.com/office/drawing/2014/main" id="{3604659D-0691-E14A-A0B7-24847F9D1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1144588"/>
            <a:ext cx="8555845" cy="397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Many</a:t>
            </a:r>
            <a:r>
              <a:rPr lang="fr-FR" altLang="fr-FR" sz="1800"/>
              <a:t> </a:t>
            </a:r>
            <a:r>
              <a:rPr lang="fr-FR" altLang="fr-FR" sz="1800" err="1"/>
              <a:t>problems</a:t>
            </a:r>
            <a:r>
              <a:rPr lang="fr-FR" altLang="fr-FR" sz="1800"/>
              <a:t> in </a:t>
            </a:r>
            <a:r>
              <a:rPr lang="fr-FR" altLang="fr-FR" sz="1800" err="1"/>
              <a:t>physics</a:t>
            </a:r>
            <a:r>
              <a:rPr lang="fr-FR" altLang="fr-FR" sz="1800"/>
              <a:t>, engineering and </a:t>
            </a:r>
            <a:r>
              <a:rPr lang="fr-FR" altLang="fr-FR" sz="1800" err="1"/>
              <a:t>economics</a:t>
            </a:r>
            <a:r>
              <a:rPr lang="fr-FR" altLang="fr-FR" sz="1800"/>
              <a:t> </a:t>
            </a:r>
            <a:r>
              <a:rPr lang="fr-FR" altLang="fr-FR" sz="1800" err="1"/>
              <a:t>require</a:t>
            </a:r>
            <a:br>
              <a:rPr lang="fr-FR" altLang="fr-FR" sz="1800"/>
            </a:br>
            <a:r>
              <a:rPr lang="fr-FR" altLang="fr-FR" sz="1800" err="1"/>
              <a:t>minimize</a:t>
            </a:r>
            <a:r>
              <a:rPr lang="fr-FR" altLang="fr-FR" sz="1800"/>
              <a:t> </a:t>
            </a:r>
            <a:r>
              <a:rPr lang="fr-FR" altLang="fr-FR" sz="1800" err="1"/>
              <a:t>function</a:t>
            </a:r>
            <a:r>
              <a:rPr lang="fr-FR" altLang="fr-FR" sz="1800"/>
              <a:t> but soums to </a:t>
            </a:r>
            <a:r>
              <a:rPr lang="fr-FR" altLang="fr-FR" sz="1800" err="1"/>
              <a:t>several</a:t>
            </a:r>
            <a:r>
              <a:rPr lang="fr-FR" altLang="fr-FR" sz="1800"/>
              <a:t> </a:t>
            </a:r>
            <a:r>
              <a:rPr lang="fr-FR" altLang="fr-FR" sz="1800" err="1"/>
              <a:t>constraints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Examples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err="1"/>
              <a:t>aeronautics</a:t>
            </a:r>
            <a:r>
              <a:rPr lang="fr-FR" altLang="fr-FR" sz="1800" b="0"/>
              <a:t>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optimal design of a </a:t>
            </a:r>
            <a:r>
              <a:rPr lang="fr-FR" altLang="fr-FR" sz="1800" err="1"/>
              <a:t>wing</a:t>
            </a:r>
            <a:r>
              <a:rPr lang="fr-FR" altLang="fr-FR" sz="1800"/>
              <a:t> </a:t>
            </a:r>
            <a:r>
              <a:rPr lang="fr-FR" altLang="fr-FR" sz="1800" err="1"/>
              <a:t>that</a:t>
            </a:r>
            <a:r>
              <a:rPr lang="fr-FR" altLang="fr-FR" sz="1800"/>
              <a:t> </a:t>
            </a:r>
            <a:r>
              <a:rPr lang="fr-FR" altLang="fr-FR" sz="1800" err="1"/>
              <a:t>minimizes</a:t>
            </a:r>
            <a:r>
              <a:rPr lang="fr-FR" altLang="fr-FR" sz="1800"/>
              <a:t> friction but </a:t>
            </a:r>
            <a:r>
              <a:rPr lang="fr-FR" altLang="fr-FR" sz="1800" err="1"/>
              <a:t>ensure</a:t>
            </a:r>
            <a:r>
              <a:rPr lang="fr-FR" altLang="fr-FR" sz="1800"/>
              <a:t> </a:t>
            </a:r>
            <a:r>
              <a:rPr lang="fr-FR" altLang="fr-FR" sz="1800" err="1"/>
              <a:t>that</a:t>
            </a:r>
            <a:r>
              <a:rPr lang="fr-FR" altLang="fr-FR" sz="1800"/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Constraints</a:t>
            </a:r>
            <a:r>
              <a:rPr lang="fr-FR" altLang="fr-FR" sz="1800"/>
              <a:t> on the </a:t>
            </a:r>
            <a:r>
              <a:rPr lang="fr-FR" altLang="fr-FR" sz="1800" err="1"/>
              <a:t>wing</a:t>
            </a:r>
            <a:r>
              <a:rPr lang="fr-FR" altLang="fr-FR" sz="1800"/>
              <a:t> are not </a:t>
            </a:r>
            <a:r>
              <a:rPr lang="fr-FR" altLang="fr-FR" sz="1800" err="1"/>
              <a:t>too</a:t>
            </a:r>
            <a:r>
              <a:rPr lang="fr-FR" altLang="fr-FR" sz="1800"/>
              <a:t> </a:t>
            </a:r>
            <a:r>
              <a:rPr lang="fr-FR" altLang="fr-FR" sz="1800" err="1"/>
              <a:t>strong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err="1"/>
              <a:t>Chemistry</a:t>
            </a:r>
            <a:r>
              <a:rPr lang="fr-FR" altLang="fr-FR" sz="1800" b="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Chemical composition in </a:t>
            </a:r>
            <a:r>
              <a:rPr lang="fr-FR" altLang="fr-FR" sz="1800" err="1"/>
              <a:t>equilibrium</a:t>
            </a:r>
            <a:r>
              <a:rPr lang="fr-FR" altLang="fr-FR" sz="1800"/>
              <a:t>, </a:t>
            </a:r>
            <a:r>
              <a:rPr lang="fr-FR" altLang="fr-FR" sz="1800" err="1"/>
              <a:t>which</a:t>
            </a:r>
            <a:r>
              <a:rPr lang="fr-FR" altLang="fr-FR" sz="1800"/>
              <a:t> </a:t>
            </a:r>
            <a:r>
              <a:rPr lang="fr-FR" altLang="fr-FR" sz="1800" err="1"/>
              <a:t>minimizes</a:t>
            </a:r>
            <a:r>
              <a:rPr lang="fr-FR" altLang="fr-FR" sz="1800"/>
              <a:t> the Gibbs </a:t>
            </a:r>
            <a:r>
              <a:rPr lang="fr-FR" altLang="fr-FR" sz="1800" err="1"/>
              <a:t>energy</a:t>
            </a:r>
            <a:r>
              <a:rPr lang="fr-FR" altLang="fr-FR" sz="1800"/>
              <a:t> but</a:t>
            </a:r>
            <a:br>
              <a:rPr lang="fr-FR" altLang="fr-FR" sz="1800"/>
            </a:br>
            <a:r>
              <a:rPr lang="fr-FR" altLang="fr-FR" sz="1800" err="1"/>
              <a:t>which</a:t>
            </a:r>
            <a:r>
              <a:rPr lang="fr-FR" altLang="fr-FR" sz="1800"/>
              <a:t> </a:t>
            </a:r>
            <a:r>
              <a:rPr lang="fr-FR" altLang="fr-FR" sz="1800" err="1"/>
              <a:t>retains</a:t>
            </a:r>
            <a:r>
              <a:rPr lang="fr-FR" altLang="fr-FR" sz="1800"/>
              <a:t> the total mass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Etc</a:t>
            </a:r>
            <a:r>
              <a:rPr lang="fr-FR" altLang="fr-FR" sz="1800"/>
              <a:t> 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>
            <a:extLst>
              <a:ext uri="{FF2B5EF4-FFF2-40B4-BE49-F238E27FC236}">
                <a16:creationId xmlns:a16="http://schemas.microsoft.com/office/drawing/2014/main" id="{FB0B2071-8754-D842-8AAB-3618EDA8C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639763"/>
            <a:ext cx="4894262" cy="283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Several techniques exist.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We shall see one here, which is often found in </a:t>
            </a:r>
            <a:br>
              <a:rPr lang="fr-FR" altLang="fr-FR" sz="1800"/>
            </a:br>
            <a:r>
              <a:rPr lang="fr-FR" altLang="fr-FR" sz="1800"/>
              <a:t>thermodynamics: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The method of Lagrange multipliers.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Method can also be used analytically.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>
            <a:extLst>
              <a:ext uri="{FF2B5EF4-FFF2-40B4-BE49-F238E27FC236}">
                <a16:creationId xmlns:a16="http://schemas.microsoft.com/office/drawing/2014/main" id="{EC9EF576-00F2-A34A-80A5-633CE131E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52425"/>
            <a:ext cx="8218253" cy="341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Lagrange </a:t>
            </a:r>
            <a:r>
              <a:rPr lang="fr-FR" altLang="fr-FR" sz="1800" err="1"/>
              <a:t>multipliers</a:t>
            </a:r>
            <a:r>
              <a:rPr lang="fr-FR" altLang="fr-FR" sz="1800"/>
              <a:t> </a:t>
            </a:r>
            <a:r>
              <a:rPr lang="fr-FR" altLang="fr-FR" sz="1800" err="1"/>
              <a:t>method</a:t>
            </a:r>
            <a:r>
              <a:rPr lang="fr-FR" altLang="fr-FR" sz="1800"/>
              <a:t> </a:t>
            </a:r>
            <a:r>
              <a:rPr lang="fr-FR" altLang="fr-FR" sz="1800" err="1"/>
              <a:t>can</a:t>
            </a:r>
            <a:r>
              <a:rPr lang="fr-FR" altLang="fr-FR" sz="1800"/>
              <a:t>  </a:t>
            </a:r>
            <a:r>
              <a:rPr lang="fr-FR" altLang="fr-FR" sz="1800" err="1"/>
              <a:t>solve</a:t>
            </a:r>
            <a:r>
              <a:rPr lang="fr-FR" altLang="fr-FR" sz="1800"/>
              <a:t> the </a:t>
            </a:r>
            <a:r>
              <a:rPr lang="fr-FR" altLang="fr-FR" sz="1800" err="1"/>
              <a:t>following</a:t>
            </a:r>
            <a:r>
              <a:rPr lang="fr-FR" altLang="fr-FR" sz="1800"/>
              <a:t> </a:t>
            </a:r>
            <a:r>
              <a:rPr lang="fr-FR" altLang="fr-FR" sz="1800" err="1"/>
              <a:t>problem</a:t>
            </a:r>
            <a:r>
              <a:rPr lang="fr-FR" altLang="fr-FR" sz="1800"/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Let </a:t>
            </a:r>
            <a:r>
              <a:rPr lang="fr-FR" altLang="fr-FR" sz="1800" b="0"/>
              <a:t>X</a:t>
            </a:r>
            <a:r>
              <a:rPr lang="fr-FR" altLang="fr-FR" sz="1800"/>
              <a:t>= [X1, x2, ..., </a:t>
            </a:r>
            <a:r>
              <a:rPr lang="fr-FR" altLang="fr-FR" sz="1800" err="1"/>
              <a:t>xn</a:t>
            </a:r>
            <a:r>
              <a:rPr lang="fr-FR" altLang="fr-FR" sz="1800"/>
              <a:t>] a set of N variables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want</a:t>
            </a:r>
            <a:r>
              <a:rPr lang="fr-FR" altLang="fr-FR" sz="1800"/>
              <a:t> to minimise f (</a:t>
            </a:r>
            <a:r>
              <a:rPr lang="fr-FR" altLang="fr-FR" sz="1800" b="0"/>
              <a:t>X</a:t>
            </a:r>
            <a:r>
              <a:rPr lang="fr-FR" altLang="fr-FR" sz="1800"/>
              <a:t>) </a:t>
            </a:r>
            <a:r>
              <a:rPr lang="fr-FR" altLang="fr-FR" sz="1800" err="1"/>
              <a:t>knowing</a:t>
            </a:r>
            <a:r>
              <a:rPr lang="fr-FR" altLang="fr-FR" sz="1800"/>
              <a:t> </a:t>
            </a:r>
            <a:r>
              <a:rPr lang="fr-FR" altLang="fr-FR" sz="1800" err="1"/>
              <a:t>that</a:t>
            </a:r>
            <a:r>
              <a:rPr lang="fr-FR" altLang="fr-FR" sz="1800"/>
              <a:t> </a:t>
            </a:r>
            <a:r>
              <a:rPr lang="fr-FR" altLang="fr-FR" sz="1800" b="0"/>
              <a:t>X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constrained</a:t>
            </a:r>
            <a:r>
              <a:rPr lang="fr-FR" altLang="fr-FR" sz="1800"/>
              <a:t> </a:t>
            </a:r>
            <a:r>
              <a:rPr lang="fr-FR" altLang="fr-FR" sz="1800" err="1"/>
              <a:t>so</a:t>
            </a:r>
            <a:r>
              <a:rPr lang="fr-FR" altLang="fr-FR" sz="1800"/>
              <a:t> </a:t>
            </a:r>
            <a:r>
              <a:rPr lang="fr-FR" altLang="fr-FR" sz="1800" err="1"/>
              <a:t>that</a:t>
            </a:r>
            <a:r>
              <a:rPr lang="fr-FR" altLang="fr-FR" sz="1800"/>
              <a:t>  </a:t>
            </a: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want</a:t>
            </a:r>
            <a:r>
              <a:rPr lang="fr-FR" altLang="fr-FR" sz="1800"/>
              <a:t> </a:t>
            </a:r>
            <a:br>
              <a:rPr lang="fr-FR" altLang="fr-FR" sz="1800"/>
            </a:br>
            <a:r>
              <a:rPr lang="fr-FR" altLang="fr-FR" sz="1800"/>
              <a:t>g (X) = 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Example</a:t>
            </a:r>
            <a:r>
              <a:rPr lang="fr-FR" altLang="fr-FR" sz="1800"/>
              <a:t> (</a:t>
            </a:r>
            <a:r>
              <a:rPr lang="fr-FR" altLang="fr-FR" sz="1800" err="1"/>
              <a:t>from</a:t>
            </a:r>
            <a:r>
              <a:rPr lang="fr-FR" altLang="fr-FR" sz="1800"/>
              <a:t> </a:t>
            </a:r>
            <a:r>
              <a:rPr lang="fr-FR" altLang="fr-FR" sz="1800" err="1"/>
              <a:t>economy</a:t>
            </a:r>
            <a:r>
              <a:rPr lang="fr-FR" altLang="fr-FR" sz="1800"/>
              <a:t>):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want</a:t>
            </a:r>
            <a:r>
              <a:rPr lang="fr-FR" altLang="fr-FR" sz="1800"/>
              <a:t> to </a:t>
            </a:r>
            <a:r>
              <a:rPr lang="fr-FR" altLang="fr-FR" sz="1800" err="1"/>
              <a:t>maximize</a:t>
            </a:r>
            <a:r>
              <a:rPr lang="fr-FR" altLang="fr-FR" sz="1800"/>
              <a:t> the </a:t>
            </a:r>
            <a:r>
              <a:rPr lang="fr-FR" altLang="fr-FR" sz="1800" err="1"/>
              <a:t>function</a:t>
            </a:r>
            <a:r>
              <a:rPr lang="fr-FR" altLang="fr-FR" sz="1800"/>
              <a:t>: </a:t>
            </a:r>
          </a:p>
        </p:txBody>
      </p:sp>
      <p:graphicFrame>
        <p:nvGraphicFramePr>
          <p:cNvPr id="154626" name="Object 2">
            <a:extLst>
              <a:ext uri="{FF2B5EF4-FFF2-40B4-BE49-F238E27FC236}">
                <a16:creationId xmlns:a16="http://schemas.microsoft.com/office/drawing/2014/main" id="{0813E7F7-1A2C-5F45-829D-1E20BD0A64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3789363"/>
          <a:ext cx="3054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9" r:id="rId4" imgW="24574500" imgH="5270500" progId="">
                  <p:embed/>
                </p:oleObj>
              </mc:Choice>
              <mc:Fallback>
                <p:oleObj r:id="rId4" imgW="24574500" imgH="52705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789363"/>
                        <a:ext cx="305435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27" name="Text Box 3">
            <a:extLst>
              <a:ext uri="{FF2B5EF4-FFF2-40B4-BE49-F238E27FC236}">
                <a16:creationId xmlns:a16="http://schemas.microsoft.com/office/drawing/2014/main" id="{BC45B7B2-0B52-0149-A25F-196364CE8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673600"/>
            <a:ext cx="6944507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 and Y </a:t>
            </a:r>
            <a:r>
              <a:rPr lang="fr-FR" altLang="fr-FR" sz="1800" err="1"/>
              <a:t>represent</a:t>
            </a:r>
            <a:r>
              <a:rPr lang="fr-FR" altLang="fr-FR" sz="1800"/>
              <a:t> </a:t>
            </a:r>
            <a:r>
              <a:rPr lang="fr-FR" altLang="fr-FR" sz="1800" err="1"/>
              <a:t>them</a:t>
            </a:r>
            <a:r>
              <a:rPr lang="fr-FR" altLang="fr-FR" sz="1800"/>
              <a:t> </a:t>
            </a:r>
            <a:r>
              <a:rPr lang="fr-FR" altLang="fr-FR" sz="1800" err="1"/>
              <a:t>working</a:t>
            </a:r>
            <a:r>
              <a:rPr lang="fr-FR" altLang="fr-FR" sz="1800"/>
              <a:t> </a:t>
            </a:r>
            <a:r>
              <a:rPr lang="fr-FR" altLang="fr-FR" sz="1800" err="1"/>
              <a:t>investment</a:t>
            </a:r>
            <a:r>
              <a:rPr lang="fr-FR" altLang="fr-FR" sz="1800"/>
              <a:t> (x) and capital (y)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Knowing</a:t>
            </a:r>
            <a:r>
              <a:rPr lang="fr-FR" altLang="fr-FR" sz="1800"/>
              <a:t> </a:t>
            </a:r>
            <a:r>
              <a:rPr lang="fr-FR" altLang="fr-FR" sz="1800" err="1"/>
              <a:t>that</a:t>
            </a:r>
            <a:r>
              <a:rPr lang="fr-FR" altLang="fr-FR" sz="1800"/>
              <a:t> the total </a:t>
            </a:r>
            <a:r>
              <a:rPr lang="fr-FR" altLang="fr-FR" sz="1800" err="1"/>
              <a:t>cost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</a:p>
        </p:txBody>
      </p:sp>
      <p:graphicFrame>
        <p:nvGraphicFramePr>
          <p:cNvPr id="154628" name="Object 4">
            <a:extLst>
              <a:ext uri="{FF2B5EF4-FFF2-40B4-BE49-F238E27FC236}">
                <a16:creationId xmlns:a16="http://schemas.microsoft.com/office/drawing/2014/main" id="{999C0ABB-A132-4344-96E1-8684AA5853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5734050"/>
          <a:ext cx="33813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0" r:id="rId6" imgW="33058100" imgH="4978400" progId="">
                  <p:embed/>
                </p:oleObj>
              </mc:Choice>
              <mc:Fallback>
                <p:oleObj r:id="rId6" imgW="33058100" imgH="4978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734050"/>
                        <a:ext cx="33813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ext Box 1">
            <a:extLst>
              <a:ext uri="{FF2B5EF4-FFF2-40B4-BE49-F238E27FC236}">
                <a16:creationId xmlns:a16="http://schemas.microsoft.com/office/drawing/2014/main" id="{FBF6AC0B-4A4D-C349-B06A-2A58B4FC3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23863"/>
            <a:ext cx="8179653" cy="397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If </a:t>
            </a:r>
            <a:r>
              <a:rPr lang="fr-FR" altLang="fr-FR" sz="1800" err="1"/>
              <a:t>there</a:t>
            </a:r>
            <a:r>
              <a:rPr lang="fr-FR" altLang="fr-FR" sz="1800"/>
              <a:t> </a:t>
            </a:r>
            <a:r>
              <a:rPr lang="fr-FR" altLang="fr-FR" sz="1800" err="1"/>
              <a:t>was</a:t>
            </a:r>
            <a:r>
              <a:rPr lang="fr-FR" altLang="fr-FR" sz="1800"/>
              <a:t> no </a:t>
            </a:r>
            <a:r>
              <a:rPr lang="fr-FR" altLang="fr-FR" sz="1800" err="1"/>
              <a:t>constrain</a:t>
            </a:r>
            <a:r>
              <a:rPr lang="fr-FR" altLang="fr-FR" sz="1800"/>
              <a:t>, </a:t>
            </a:r>
            <a:r>
              <a:rPr lang="fr-FR" altLang="fr-FR" sz="1800" err="1"/>
              <a:t>it</a:t>
            </a:r>
            <a:r>
              <a:rPr lang="fr-FR" altLang="fr-FR" sz="1800"/>
              <a:t> </a:t>
            </a:r>
            <a:r>
              <a:rPr lang="fr-FR" altLang="fr-FR" sz="1800" err="1"/>
              <a:t>would</a:t>
            </a:r>
            <a:r>
              <a:rPr lang="fr-FR" altLang="fr-FR" sz="1800"/>
              <a:t> </a:t>
            </a:r>
            <a:r>
              <a:rPr lang="fr-FR" altLang="fr-FR" sz="1800" err="1"/>
              <a:t>suffice</a:t>
            </a:r>
            <a:r>
              <a:rPr lang="fr-FR" altLang="fr-FR" sz="1800"/>
              <a:t> to </a:t>
            </a:r>
            <a:r>
              <a:rPr lang="fr-FR" altLang="fr-FR" sz="1800" err="1"/>
              <a:t>increase</a:t>
            </a:r>
            <a:r>
              <a:rPr lang="fr-FR" altLang="fr-FR" sz="1800"/>
              <a:t> x and y </a:t>
            </a:r>
            <a:r>
              <a:rPr lang="fr-FR" altLang="fr-FR" sz="1800" err="1"/>
              <a:t>indefinitely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But the </a:t>
            </a:r>
            <a:r>
              <a:rPr lang="fr-FR" altLang="fr-FR" sz="1800" err="1"/>
              <a:t>constraint</a:t>
            </a:r>
            <a:r>
              <a:rPr lang="fr-FR" altLang="fr-FR" sz="1800"/>
              <a:t> g (x, y) = c </a:t>
            </a:r>
            <a:r>
              <a:rPr lang="fr-FR" altLang="fr-FR" sz="1800" err="1"/>
              <a:t>makes</a:t>
            </a:r>
            <a:r>
              <a:rPr lang="fr-FR" altLang="fr-FR" sz="1800"/>
              <a:t> </a:t>
            </a:r>
            <a:r>
              <a:rPr lang="fr-FR" altLang="fr-FR" sz="1800" err="1"/>
              <a:t>this</a:t>
            </a:r>
            <a:r>
              <a:rPr lang="fr-FR" altLang="fr-FR" sz="1800"/>
              <a:t> impossible.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So </a:t>
            </a: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need</a:t>
            </a:r>
            <a:r>
              <a:rPr lang="fr-FR" altLang="fr-FR" sz="1800"/>
              <a:t> to </a:t>
            </a:r>
            <a:r>
              <a:rPr lang="fr-FR" altLang="fr-FR" sz="1800" err="1"/>
              <a:t>maximize</a:t>
            </a:r>
            <a:r>
              <a:rPr lang="fr-FR" altLang="fr-FR" sz="1800"/>
              <a:t> f (x, y) </a:t>
            </a:r>
            <a:r>
              <a:rPr lang="fr-FR" altLang="fr-FR" sz="1800" err="1"/>
              <a:t>with</a:t>
            </a:r>
            <a:r>
              <a:rPr lang="fr-FR" altLang="fr-FR" sz="1800"/>
              <a:t> </a:t>
            </a:r>
            <a:r>
              <a:rPr lang="fr-FR" altLang="fr-FR" sz="1800" err="1"/>
              <a:t>constrain</a:t>
            </a:r>
            <a:r>
              <a:rPr lang="fr-FR" altLang="fr-FR" sz="1800"/>
              <a:t> g(x, y) = c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</a:t>
            </a:r>
            <a:r>
              <a:rPr lang="fr-FR" altLang="fr-FR" sz="1800" err="1"/>
              <a:t>is</a:t>
            </a:r>
            <a:r>
              <a:rPr lang="fr-FR" altLang="fr-FR" sz="1800"/>
              <a:t> a </a:t>
            </a:r>
            <a:r>
              <a:rPr lang="fr-FR" altLang="fr-FR" sz="1800" err="1"/>
              <a:t>typical</a:t>
            </a:r>
            <a:r>
              <a:rPr lang="fr-FR" altLang="fr-FR" sz="1800"/>
              <a:t> a « </a:t>
            </a:r>
            <a:r>
              <a:rPr lang="fr-FR" altLang="fr-FR" sz="1800" err="1"/>
              <a:t>constrained</a:t>
            </a:r>
            <a:r>
              <a:rPr lang="fr-FR" altLang="fr-FR" sz="1800"/>
              <a:t> </a:t>
            </a:r>
            <a:r>
              <a:rPr lang="fr-FR" altLang="fr-FR" sz="1800" err="1"/>
              <a:t>optimization</a:t>
            </a:r>
            <a:r>
              <a:rPr lang="fr-FR" altLang="fr-FR" sz="1800"/>
              <a:t> </a:t>
            </a:r>
            <a:r>
              <a:rPr lang="fr-FR" altLang="fr-FR" sz="1800" err="1"/>
              <a:t>problem</a:t>
            </a:r>
            <a:r>
              <a:rPr lang="fr-FR" altLang="fr-FR" sz="1800"/>
              <a:t> ».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How to </a:t>
            </a:r>
            <a:r>
              <a:rPr lang="fr-FR" altLang="fr-FR" sz="1800" err="1"/>
              <a:t>solve</a:t>
            </a:r>
            <a:r>
              <a:rPr lang="fr-FR" altLang="fr-FR" sz="1800"/>
              <a:t> </a:t>
            </a:r>
            <a:r>
              <a:rPr lang="fr-FR" altLang="fr-FR" sz="1800" err="1"/>
              <a:t>this</a:t>
            </a:r>
            <a:r>
              <a:rPr lang="fr-FR" altLang="fr-FR" sz="1800"/>
              <a:t> </a:t>
            </a:r>
            <a:r>
              <a:rPr lang="fr-FR" altLang="fr-FR" sz="1800" err="1"/>
              <a:t>problem</a:t>
            </a:r>
            <a:r>
              <a:rPr lang="fr-FR" altLang="fr-FR" sz="1800"/>
              <a:t> 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Let's</a:t>
            </a:r>
            <a:r>
              <a:rPr lang="fr-FR" altLang="fr-FR" sz="1800"/>
              <a:t> F </a:t>
            </a:r>
            <a:r>
              <a:rPr lang="fr-FR" altLang="fr-FR" sz="1800" err="1"/>
              <a:t>study</a:t>
            </a:r>
            <a:r>
              <a:rPr lang="fr-FR" altLang="fr-FR" sz="1800"/>
              <a:t> the </a:t>
            </a:r>
            <a:r>
              <a:rPr lang="fr-FR" altLang="fr-FR" sz="1800" err="1"/>
              <a:t>level</a:t>
            </a:r>
            <a:r>
              <a:rPr lang="fr-FR" altLang="fr-FR" sz="1800"/>
              <a:t> </a:t>
            </a:r>
            <a:r>
              <a:rPr lang="fr-FR" altLang="fr-FR" sz="1800" err="1"/>
              <a:t>lines</a:t>
            </a:r>
            <a:r>
              <a:rPr lang="fr-FR" altLang="fr-FR" sz="1800"/>
              <a:t> of F, for constant values of G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will</a:t>
            </a:r>
            <a:r>
              <a:rPr lang="fr-FR" altLang="fr-FR" sz="1800"/>
              <a:t> </a:t>
            </a:r>
            <a:r>
              <a:rPr lang="fr-FR" altLang="fr-FR" sz="1800" err="1"/>
              <a:t>take</a:t>
            </a:r>
            <a:r>
              <a:rPr lang="fr-FR" altLang="fr-FR" sz="1800"/>
              <a:t> for g (x, y) = c </a:t>
            </a:r>
            <a:r>
              <a:rPr lang="fr-FR" altLang="fr-FR" sz="1800">
                <a:latin typeface="Wingdings" pitchFamily="2" charset="2"/>
                <a:ea typeface="Wingdings" pitchFamily="2" charset="2"/>
                <a:cs typeface="Wingdings" pitchFamily="2" charset="2"/>
              </a:rPr>
              <a:t></a:t>
            </a:r>
            <a:r>
              <a:rPr lang="fr-FR" altLang="fr-FR" sz="1800"/>
              <a:t> x + y = 3.78 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Picture 1">
            <a:extLst>
              <a:ext uri="{FF2B5EF4-FFF2-40B4-BE49-F238E27FC236}">
                <a16:creationId xmlns:a16="http://schemas.microsoft.com/office/drawing/2014/main" id="{BFFB6CD4-848F-DB4E-AE85-6285CFC12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692150"/>
            <a:ext cx="5427663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8722" name="Text Box 2">
            <a:extLst>
              <a:ext uri="{FF2B5EF4-FFF2-40B4-BE49-F238E27FC236}">
                <a16:creationId xmlns:a16="http://schemas.microsoft.com/office/drawing/2014/main" id="{81B02D01-0123-A141-8D9E-99FE4736F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275" y="4816475"/>
            <a:ext cx="333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X</a:t>
            </a:r>
          </a:p>
        </p:txBody>
      </p:sp>
      <p:sp>
        <p:nvSpPr>
          <p:cNvPr id="158723" name="Line 3">
            <a:extLst>
              <a:ext uri="{FF2B5EF4-FFF2-40B4-BE49-F238E27FC236}">
                <a16:creationId xmlns:a16="http://schemas.microsoft.com/office/drawing/2014/main" id="{0130545B-1BEF-8443-9EEB-0F47ACC6EB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6088" y="404813"/>
            <a:ext cx="1155700" cy="1008062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8724" name="Text Box 4">
            <a:extLst>
              <a:ext uri="{FF2B5EF4-FFF2-40B4-BE49-F238E27FC236}">
                <a16:creationId xmlns:a16="http://schemas.microsoft.com/office/drawing/2014/main" id="{47A1C5E3-4A62-C14F-88EB-86E763C66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136525"/>
            <a:ext cx="1308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level</a:t>
            </a:r>
            <a:r>
              <a:rPr lang="fr-FR" altLang="fr-FR" sz="1800"/>
              <a:t> </a:t>
            </a:r>
            <a:r>
              <a:rPr lang="fr-FR" altLang="fr-FR" sz="1800" err="1"/>
              <a:t>lines</a:t>
            </a:r>
            <a:r>
              <a:rPr lang="fr-FR" altLang="fr-FR" sz="1800"/>
              <a:t> f</a:t>
            </a:r>
          </a:p>
        </p:txBody>
      </p:sp>
      <p:sp>
        <p:nvSpPr>
          <p:cNvPr id="158725" name="Text Box 5">
            <a:extLst>
              <a:ext uri="{FF2B5EF4-FFF2-40B4-BE49-F238E27FC236}">
                <a16:creationId xmlns:a16="http://schemas.microsoft.com/office/drawing/2014/main" id="{6A6A539E-C6F7-5645-8151-C7FF00D7D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738" y="2152650"/>
            <a:ext cx="7000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there</a:t>
            </a:r>
          </a:p>
        </p:txBody>
      </p:sp>
      <p:sp>
        <p:nvSpPr>
          <p:cNvPr id="158726" name="Line 6">
            <a:extLst>
              <a:ext uri="{FF2B5EF4-FFF2-40B4-BE49-F238E27FC236}">
                <a16:creationId xmlns:a16="http://schemas.microsoft.com/office/drawing/2014/main" id="{8C691231-34E7-1C43-9EB0-FA334FE851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4513" y="476250"/>
            <a:ext cx="290512" cy="11525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8727" name="Text Box 7">
            <a:extLst>
              <a:ext uri="{FF2B5EF4-FFF2-40B4-BE49-F238E27FC236}">
                <a16:creationId xmlns:a16="http://schemas.microsoft.com/office/drawing/2014/main" id="{DF468F50-FE56-6844-82CB-39AE748FE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5" y="3089275"/>
            <a:ext cx="9318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G (x, y)</a:t>
            </a:r>
          </a:p>
        </p:txBody>
      </p:sp>
      <p:sp>
        <p:nvSpPr>
          <p:cNvPr id="158728" name="Line 8">
            <a:extLst>
              <a:ext uri="{FF2B5EF4-FFF2-40B4-BE49-F238E27FC236}">
                <a16:creationId xmlns:a16="http://schemas.microsoft.com/office/drawing/2014/main" id="{78BCE249-95AE-1E4E-9CE4-B2F83475A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4738" y="3357563"/>
            <a:ext cx="1082675" cy="71913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8729" name="Text Box 9">
            <a:extLst>
              <a:ext uri="{FF2B5EF4-FFF2-40B4-BE49-F238E27FC236}">
                <a16:creationId xmlns:a16="http://schemas.microsoft.com/office/drawing/2014/main" id="{0764A058-0309-774F-83A4-D8FB3BDEB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52482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58730" name="Oval 10">
            <a:extLst>
              <a:ext uri="{FF2B5EF4-FFF2-40B4-BE49-F238E27FC236}">
                <a16:creationId xmlns:a16="http://schemas.microsoft.com/office/drawing/2014/main" id="{C28DBFE1-68E3-8541-BAA9-DC937E0BB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3357563"/>
            <a:ext cx="144462" cy="142875"/>
          </a:xfrm>
          <a:prstGeom prst="ellipse">
            <a:avLst/>
          </a:prstGeom>
          <a:solidFill>
            <a:srgbClr val="FF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58731" name="Text Box 11">
            <a:extLst>
              <a:ext uri="{FF2B5EF4-FFF2-40B4-BE49-F238E27FC236}">
                <a16:creationId xmlns:a16="http://schemas.microsoft.com/office/drawing/2014/main" id="{09D866D7-28E2-1049-9EC2-E35FC839F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176838"/>
            <a:ext cx="7542747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Note </a:t>
            </a:r>
            <a:r>
              <a:rPr lang="fr-FR" altLang="fr-FR" sz="1800" err="1"/>
              <a:t>that</a:t>
            </a:r>
            <a:r>
              <a:rPr lang="fr-FR" altLang="fr-FR" sz="1800"/>
              <a:t> at the </a:t>
            </a:r>
            <a:r>
              <a:rPr lang="fr-FR" altLang="fr-FR" sz="1800" err="1"/>
              <a:t>level</a:t>
            </a:r>
            <a:r>
              <a:rPr lang="fr-FR" altLang="fr-FR" sz="1800"/>
              <a:t> of the possible solution (</a:t>
            </a:r>
            <a:r>
              <a:rPr lang="fr-FR" altLang="fr-FR" sz="1800" err="1"/>
              <a:t>red</a:t>
            </a:r>
            <a:r>
              <a:rPr lang="fr-FR" altLang="fr-FR" sz="1800"/>
              <a:t>) of the f </a:t>
            </a:r>
            <a:r>
              <a:rPr lang="fr-FR" altLang="fr-FR" sz="1800" err="1"/>
              <a:t>level</a:t>
            </a:r>
            <a:r>
              <a:rPr lang="fr-FR" altLang="fr-FR" sz="1800"/>
              <a:t> line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Is </a:t>
            </a:r>
            <a:r>
              <a:rPr lang="fr-FR" altLang="fr-FR" sz="1800" err="1"/>
              <a:t>parallel</a:t>
            </a:r>
            <a:r>
              <a:rPr lang="fr-FR" altLang="fr-FR" sz="1800"/>
              <a:t> to the line </a:t>
            </a:r>
            <a:r>
              <a:rPr lang="fr-FR" altLang="fr-FR" sz="1800" err="1"/>
              <a:t>level</a:t>
            </a:r>
            <a:r>
              <a:rPr lang="fr-FR" altLang="fr-FR" sz="1800"/>
              <a:t> g.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So:</a:t>
            </a:r>
          </a:p>
        </p:txBody>
      </p:sp>
      <p:graphicFrame>
        <p:nvGraphicFramePr>
          <p:cNvPr id="158732" name="Object 12">
            <a:extLst>
              <a:ext uri="{FF2B5EF4-FFF2-40B4-BE49-F238E27FC236}">
                <a16:creationId xmlns:a16="http://schemas.microsoft.com/office/drawing/2014/main" id="{D3B33868-CD0D-294D-80D7-F8B38B12E9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5661025"/>
          <a:ext cx="201612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8" r:id="rId5" imgW="15506700" imgH="5562600" progId="">
                  <p:embed/>
                </p:oleObj>
              </mc:Choice>
              <mc:Fallback>
                <p:oleObj r:id="rId5" imgW="15506700" imgH="556260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661025"/>
                        <a:ext cx="2016125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>
            <a:extLst>
              <a:ext uri="{FF2B5EF4-FFF2-40B4-BE49-F238E27FC236}">
                <a16:creationId xmlns:a16="http://schemas.microsoft.com/office/drawing/2014/main" id="{B18B3131-7E5C-474F-8FC0-4A0DF68BA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352425"/>
            <a:ext cx="2500312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graphic demonstration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  <p:sp>
        <p:nvSpPr>
          <p:cNvPr id="160770" name="Freeform 2">
            <a:extLst>
              <a:ext uri="{FF2B5EF4-FFF2-40B4-BE49-F238E27FC236}">
                <a16:creationId xmlns:a16="http://schemas.microsoft.com/office/drawing/2014/main" id="{B8541E45-DD48-154D-AC94-CBDE57FEC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2852738"/>
            <a:ext cx="2016125" cy="1584325"/>
          </a:xfrm>
          <a:custGeom>
            <a:avLst/>
            <a:gdLst>
              <a:gd name="T0" fmla="*/ 0 w 1270"/>
              <a:gd name="T1" fmla="*/ 0 h 998"/>
              <a:gd name="T2" fmla="*/ 2147483646 w 1270"/>
              <a:gd name="T3" fmla="*/ 2147483646 h 998"/>
              <a:gd name="T4" fmla="*/ 2147483646 w 1270"/>
              <a:gd name="T5" fmla="*/ 2147483646 h 998"/>
              <a:gd name="T6" fmla="*/ 2147483646 w 1270"/>
              <a:gd name="T7" fmla="*/ 2147483646 h 9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0" h="998">
                <a:moveTo>
                  <a:pt x="0" y="0"/>
                </a:moveTo>
                <a:cubicBezTo>
                  <a:pt x="53" y="219"/>
                  <a:pt x="106" y="439"/>
                  <a:pt x="227" y="590"/>
                </a:cubicBezTo>
                <a:cubicBezTo>
                  <a:pt x="348" y="741"/>
                  <a:pt x="552" y="839"/>
                  <a:pt x="726" y="907"/>
                </a:cubicBezTo>
                <a:cubicBezTo>
                  <a:pt x="900" y="975"/>
                  <a:pt x="1085" y="986"/>
                  <a:pt x="1270" y="998"/>
                </a:cubicBezTo>
              </a:path>
            </a:pathLst>
          </a:custGeom>
          <a:noFill/>
          <a:ln w="57240" cap="sq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0771" name="Freeform 3">
            <a:extLst>
              <a:ext uri="{FF2B5EF4-FFF2-40B4-BE49-F238E27FC236}">
                <a16:creationId xmlns:a16="http://schemas.microsoft.com/office/drawing/2014/main" id="{CF543E8F-8B90-5B44-8695-9E532A28A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709863"/>
            <a:ext cx="2016125" cy="1584325"/>
          </a:xfrm>
          <a:custGeom>
            <a:avLst/>
            <a:gdLst>
              <a:gd name="T0" fmla="*/ 0 w 1270"/>
              <a:gd name="T1" fmla="*/ 0 h 998"/>
              <a:gd name="T2" fmla="*/ 2147483646 w 1270"/>
              <a:gd name="T3" fmla="*/ 2147483646 h 998"/>
              <a:gd name="T4" fmla="*/ 2147483646 w 1270"/>
              <a:gd name="T5" fmla="*/ 2147483646 h 998"/>
              <a:gd name="T6" fmla="*/ 2147483646 w 1270"/>
              <a:gd name="T7" fmla="*/ 2147483646 h 9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0" h="998">
                <a:moveTo>
                  <a:pt x="0" y="0"/>
                </a:moveTo>
                <a:cubicBezTo>
                  <a:pt x="53" y="219"/>
                  <a:pt x="106" y="439"/>
                  <a:pt x="227" y="590"/>
                </a:cubicBezTo>
                <a:cubicBezTo>
                  <a:pt x="348" y="741"/>
                  <a:pt x="552" y="839"/>
                  <a:pt x="726" y="907"/>
                </a:cubicBezTo>
                <a:cubicBezTo>
                  <a:pt x="900" y="975"/>
                  <a:pt x="1085" y="986"/>
                  <a:pt x="1270" y="998"/>
                </a:cubicBezTo>
              </a:path>
            </a:pathLst>
          </a:custGeom>
          <a:noFill/>
          <a:ln w="57240" cap="sq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0772" name="Freeform 4">
            <a:extLst>
              <a:ext uri="{FF2B5EF4-FFF2-40B4-BE49-F238E27FC236}">
                <a16:creationId xmlns:a16="http://schemas.microsoft.com/office/drawing/2014/main" id="{86BD5FB2-B7B0-A248-8FC7-43B292D29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2492375"/>
            <a:ext cx="2016125" cy="1584325"/>
          </a:xfrm>
          <a:custGeom>
            <a:avLst/>
            <a:gdLst>
              <a:gd name="T0" fmla="*/ 0 w 1270"/>
              <a:gd name="T1" fmla="*/ 0 h 998"/>
              <a:gd name="T2" fmla="*/ 2147483646 w 1270"/>
              <a:gd name="T3" fmla="*/ 2147483646 h 998"/>
              <a:gd name="T4" fmla="*/ 2147483646 w 1270"/>
              <a:gd name="T5" fmla="*/ 2147483646 h 998"/>
              <a:gd name="T6" fmla="*/ 2147483646 w 1270"/>
              <a:gd name="T7" fmla="*/ 2147483646 h 9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0" h="998">
                <a:moveTo>
                  <a:pt x="0" y="0"/>
                </a:moveTo>
                <a:cubicBezTo>
                  <a:pt x="53" y="219"/>
                  <a:pt x="106" y="439"/>
                  <a:pt x="227" y="590"/>
                </a:cubicBezTo>
                <a:cubicBezTo>
                  <a:pt x="348" y="741"/>
                  <a:pt x="552" y="839"/>
                  <a:pt x="726" y="907"/>
                </a:cubicBezTo>
                <a:cubicBezTo>
                  <a:pt x="900" y="975"/>
                  <a:pt x="1085" y="986"/>
                  <a:pt x="1270" y="998"/>
                </a:cubicBezTo>
              </a:path>
            </a:pathLst>
          </a:custGeom>
          <a:noFill/>
          <a:ln w="57240" cap="sq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0773" name="Freeform 5">
            <a:extLst>
              <a:ext uri="{FF2B5EF4-FFF2-40B4-BE49-F238E27FC236}">
                <a16:creationId xmlns:a16="http://schemas.microsoft.com/office/drawing/2014/main" id="{1D14390D-1B38-834E-8CC5-737E00CE3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2276475"/>
            <a:ext cx="2016125" cy="1584325"/>
          </a:xfrm>
          <a:custGeom>
            <a:avLst/>
            <a:gdLst>
              <a:gd name="T0" fmla="*/ 0 w 1270"/>
              <a:gd name="T1" fmla="*/ 0 h 998"/>
              <a:gd name="T2" fmla="*/ 2147483646 w 1270"/>
              <a:gd name="T3" fmla="*/ 2147483646 h 998"/>
              <a:gd name="T4" fmla="*/ 2147483646 w 1270"/>
              <a:gd name="T5" fmla="*/ 2147483646 h 998"/>
              <a:gd name="T6" fmla="*/ 2147483646 w 1270"/>
              <a:gd name="T7" fmla="*/ 2147483646 h 9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0" h="998">
                <a:moveTo>
                  <a:pt x="0" y="0"/>
                </a:moveTo>
                <a:cubicBezTo>
                  <a:pt x="53" y="219"/>
                  <a:pt x="106" y="439"/>
                  <a:pt x="227" y="590"/>
                </a:cubicBezTo>
                <a:cubicBezTo>
                  <a:pt x="348" y="741"/>
                  <a:pt x="552" y="839"/>
                  <a:pt x="726" y="907"/>
                </a:cubicBezTo>
                <a:cubicBezTo>
                  <a:pt x="900" y="975"/>
                  <a:pt x="1085" y="986"/>
                  <a:pt x="1270" y="998"/>
                </a:cubicBezTo>
              </a:path>
            </a:pathLst>
          </a:custGeom>
          <a:noFill/>
          <a:ln w="57240" cap="sq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0774" name="Freeform 6">
            <a:extLst>
              <a:ext uri="{FF2B5EF4-FFF2-40B4-BE49-F238E27FC236}">
                <a16:creationId xmlns:a16="http://schemas.microsoft.com/office/drawing/2014/main" id="{F03DB631-B150-374B-B457-035AA4E9A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2060575"/>
            <a:ext cx="2016125" cy="1584325"/>
          </a:xfrm>
          <a:custGeom>
            <a:avLst/>
            <a:gdLst>
              <a:gd name="T0" fmla="*/ 0 w 1270"/>
              <a:gd name="T1" fmla="*/ 0 h 998"/>
              <a:gd name="T2" fmla="*/ 2147483646 w 1270"/>
              <a:gd name="T3" fmla="*/ 2147483646 h 998"/>
              <a:gd name="T4" fmla="*/ 2147483646 w 1270"/>
              <a:gd name="T5" fmla="*/ 2147483646 h 998"/>
              <a:gd name="T6" fmla="*/ 2147483646 w 1270"/>
              <a:gd name="T7" fmla="*/ 2147483646 h 9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0" h="998">
                <a:moveTo>
                  <a:pt x="0" y="0"/>
                </a:moveTo>
                <a:cubicBezTo>
                  <a:pt x="53" y="219"/>
                  <a:pt x="106" y="439"/>
                  <a:pt x="227" y="590"/>
                </a:cubicBezTo>
                <a:cubicBezTo>
                  <a:pt x="348" y="741"/>
                  <a:pt x="552" y="839"/>
                  <a:pt x="726" y="907"/>
                </a:cubicBezTo>
                <a:cubicBezTo>
                  <a:pt x="900" y="975"/>
                  <a:pt x="1085" y="986"/>
                  <a:pt x="1270" y="998"/>
                </a:cubicBezTo>
              </a:path>
            </a:pathLst>
          </a:custGeom>
          <a:noFill/>
          <a:ln w="57240" cap="sq">
            <a:solidFill>
              <a:srgbClr val="FF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0775" name="Freeform 7">
            <a:extLst>
              <a:ext uri="{FF2B5EF4-FFF2-40B4-BE49-F238E27FC236}">
                <a16:creationId xmlns:a16="http://schemas.microsoft.com/office/drawing/2014/main" id="{49E16848-FEE4-4945-9146-AD2175127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773238"/>
            <a:ext cx="2016125" cy="1584325"/>
          </a:xfrm>
          <a:custGeom>
            <a:avLst/>
            <a:gdLst>
              <a:gd name="T0" fmla="*/ 0 w 1270"/>
              <a:gd name="T1" fmla="*/ 0 h 998"/>
              <a:gd name="T2" fmla="*/ 2147483646 w 1270"/>
              <a:gd name="T3" fmla="*/ 2147483646 h 998"/>
              <a:gd name="T4" fmla="*/ 2147483646 w 1270"/>
              <a:gd name="T5" fmla="*/ 2147483646 h 998"/>
              <a:gd name="T6" fmla="*/ 2147483646 w 1270"/>
              <a:gd name="T7" fmla="*/ 2147483646 h 9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0" h="998">
                <a:moveTo>
                  <a:pt x="0" y="0"/>
                </a:moveTo>
                <a:cubicBezTo>
                  <a:pt x="53" y="219"/>
                  <a:pt x="106" y="439"/>
                  <a:pt x="227" y="590"/>
                </a:cubicBezTo>
                <a:cubicBezTo>
                  <a:pt x="348" y="741"/>
                  <a:pt x="552" y="839"/>
                  <a:pt x="726" y="907"/>
                </a:cubicBezTo>
                <a:cubicBezTo>
                  <a:pt x="900" y="975"/>
                  <a:pt x="1085" y="986"/>
                  <a:pt x="1270" y="998"/>
                </a:cubicBezTo>
              </a:path>
            </a:pathLst>
          </a:custGeom>
          <a:noFill/>
          <a:ln w="57240" cap="sq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0776" name="Freeform 8">
            <a:extLst>
              <a:ext uri="{FF2B5EF4-FFF2-40B4-BE49-F238E27FC236}">
                <a16:creationId xmlns:a16="http://schemas.microsoft.com/office/drawing/2014/main" id="{50A347A9-F95E-BB47-A937-6B7A221D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1484313"/>
            <a:ext cx="2016125" cy="1584325"/>
          </a:xfrm>
          <a:custGeom>
            <a:avLst/>
            <a:gdLst>
              <a:gd name="T0" fmla="*/ 0 w 1270"/>
              <a:gd name="T1" fmla="*/ 0 h 998"/>
              <a:gd name="T2" fmla="*/ 2147483646 w 1270"/>
              <a:gd name="T3" fmla="*/ 2147483646 h 998"/>
              <a:gd name="T4" fmla="*/ 2147483646 w 1270"/>
              <a:gd name="T5" fmla="*/ 2147483646 h 998"/>
              <a:gd name="T6" fmla="*/ 2147483646 w 1270"/>
              <a:gd name="T7" fmla="*/ 2147483646 h 9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70" h="998">
                <a:moveTo>
                  <a:pt x="0" y="0"/>
                </a:moveTo>
                <a:cubicBezTo>
                  <a:pt x="53" y="219"/>
                  <a:pt x="106" y="439"/>
                  <a:pt x="227" y="590"/>
                </a:cubicBezTo>
                <a:cubicBezTo>
                  <a:pt x="348" y="741"/>
                  <a:pt x="552" y="839"/>
                  <a:pt x="726" y="907"/>
                </a:cubicBezTo>
                <a:cubicBezTo>
                  <a:pt x="900" y="975"/>
                  <a:pt x="1085" y="986"/>
                  <a:pt x="1270" y="998"/>
                </a:cubicBezTo>
              </a:path>
            </a:pathLst>
          </a:custGeom>
          <a:noFill/>
          <a:ln w="57240" cap="sq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0777" name="Freeform 9">
            <a:extLst>
              <a:ext uri="{FF2B5EF4-FFF2-40B4-BE49-F238E27FC236}">
                <a16:creationId xmlns:a16="http://schemas.microsoft.com/office/drawing/2014/main" id="{67A797C5-D3F2-EC46-BF18-34DFFFA4E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2471738"/>
            <a:ext cx="2701925" cy="2224087"/>
          </a:xfrm>
          <a:custGeom>
            <a:avLst/>
            <a:gdLst>
              <a:gd name="T0" fmla="*/ 0 w 1702"/>
              <a:gd name="T1" fmla="*/ 0 h 1401"/>
              <a:gd name="T2" fmla="*/ 2147483646 w 1702"/>
              <a:gd name="T3" fmla="*/ 2147483646 h 1401"/>
              <a:gd name="T4" fmla="*/ 2147483646 w 1702"/>
              <a:gd name="T5" fmla="*/ 2147483646 h 1401"/>
              <a:gd name="T6" fmla="*/ 2147483646 w 1702"/>
              <a:gd name="T7" fmla="*/ 2147483646 h 14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02" h="1401">
                <a:moveTo>
                  <a:pt x="0" y="0"/>
                </a:moveTo>
                <a:cubicBezTo>
                  <a:pt x="130" y="63"/>
                  <a:pt x="554" y="241"/>
                  <a:pt x="800" y="377"/>
                </a:cubicBezTo>
                <a:cubicBezTo>
                  <a:pt x="1046" y="513"/>
                  <a:pt x="1329" y="646"/>
                  <a:pt x="1479" y="817"/>
                </a:cubicBezTo>
                <a:cubicBezTo>
                  <a:pt x="1629" y="988"/>
                  <a:pt x="1656" y="1279"/>
                  <a:pt x="1702" y="1401"/>
                </a:cubicBezTo>
              </a:path>
            </a:pathLst>
          </a:custGeom>
          <a:noFill/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0778" name="Line 10">
            <a:extLst>
              <a:ext uri="{FF2B5EF4-FFF2-40B4-BE49-F238E27FC236}">
                <a16:creationId xmlns:a16="http://schemas.microsoft.com/office/drawing/2014/main" id="{BE59FC39-05AC-6E4C-8115-EB193FF3C2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65813" y="4075113"/>
            <a:ext cx="723900" cy="14763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0779" name="Text Box 11">
            <a:extLst>
              <a:ext uri="{FF2B5EF4-FFF2-40B4-BE49-F238E27FC236}">
                <a16:creationId xmlns:a16="http://schemas.microsoft.com/office/drawing/2014/main" id="{CDECACB9-D4A2-B042-AE3A-BA0C5CD3C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883" y="4249779"/>
            <a:ext cx="244519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Constraint</a:t>
            </a:r>
            <a:r>
              <a:rPr lang="fr-FR" altLang="fr-FR" sz="1800"/>
              <a:t> G (x, y)=0</a:t>
            </a:r>
          </a:p>
        </p:txBody>
      </p:sp>
      <p:sp>
        <p:nvSpPr>
          <p:cNvPr id="160780" name="Line 12">
            <a:extLst>
              <a:ext uri="{FF2B5EF4-FFF2-40B4-BE49-F238E27FC236}">
                <a16:creationId xmlns:a16="http://schemas.microsoft.com/office/drawing/2014/main" id="{2775704A-B373-2041-8CDB-A275D08C74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7038" y="2997200"/>
            <a:ext cx="866775" cy="7143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0781" name="Text Box 13">
            <a:extLst>
              <a:ext uri="{FF2B5EF4-FFF2-40B4-BE49-F238E27FC236}">
                <a16:creationId xmlns:a16="http://schemas.microsoft.com/office/drawing/2014/main" id="{940AB962-C149-5540-A9EA-288653484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2655888"/>
            <a:ext cx="12700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F line </a:t>
            </a:r>
            <a:r>
              <a:rPr lang="fr-FR" altLang="fr-FR" sz="1800" err="1"/>
              <a:t>level</a:t>
            </a:r>
            <a:endParaRPr lang="fr-FR" altLang="fr-FR" sz="1800"/>
          </a:p>
        </p:txBody>
      </p:sp>
      <p:sp>
        <p:nvSpPr>
          <p:cNvPr id="160782" name="Oval 14">
            <a:extLst>
              <a:ext uri="{FF2B5EF4-FFF2-40B4-BE49-F238E27FC236}">
                <a16:creationId xmlns:a16="http://schemas.microsoft.com/office/drawing/2014/main" id="{FF74CCD7-E0F1-1447-9105-BD5D24D14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2636838"/>
            <a:ext cx="144462" cy="144462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60783" name="Oval 15">
            <a:extLst>
              <a:ext uri="{FF2B5EF4-FFF2-40B4-BE49-F238E27FC236}">
                <a16:creationId xmlns:a16="http://schemas.microsoft.com/office/drawing/2014/main" id="{8839D0ED-7E96-584C-9372-B76573E04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3" y="2736850"/>
            <a:ext cx="144462" cy="144463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60784" name="Oval 16">
            <a:extLst>
              <a:ext uri="{FF2B5EF4-FFF2-40B4-BE49-F238E27FC236}">
                <a16:creationId xmlns:a16="http://schemas.microsoft.com/office/drawing/2014/main" id="{1720256F-C867-9A4E-A32D-C6313799A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284538"/>
            <a:ext cx="144462" cy="144462"/>
          </a:xfrm>
          <a:prstGeom prst="ellipse">
            <a:avLst/>
          </a:prstGeom>
          <a:solidFill>
            <a:srgbClr val="FF33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60785" name="Oval 17">
            <a:extLst>
              <a:ext uri="{FF2B5EF4-FFF2-40B4-BE49-F238E27FC236}">
                <a16:creationId xmlns:a16="http://schemas.microsoft.com/office/drawing/2014/main" id="{7B23D246-AC4E-3043-9097-DAF7E4906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675" y="3760788"/>
            <a:ext cx="144463" cy="144462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60786" name="Oval 18">
            <a:extLst>
              <a:ext uri="{FF2B5EF4-FFF2-40B4-BE49-F238E27FC236}">
                <a16:creationId xmlns:a16="http://schemas.microsoft.com/office/drawing/2014/main" id="{66CFDF82-3DC2-6F4C-80CD-D5327FD6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4005263"/>
            <a:ext cx="144463" cy="144462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60787" name="Oval 19">
            <a:extLst>
              <a:ext uri="{FF2B5EF4-FFF2-40B4-BE49-F238E27FC236}">
                <a16:creationId xmlns:a16="http://schemas.microsoft.com/office/drawing/2014/main" id="{4CF0DC46-45C5-4141-8FB7-DF8081A58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84763"/>
            <a:ext cx="144462" cy="144462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60788" name="Text Box 20">
            <a:extLst>
              <a:ext uri="{FF2B5EF4-FFF2-40B4-BE49-F238E27FC236}">
                <a16:creationId xmlns:a16="http://schemas.microsoft.com/office/drawing/2014/main" id="{BBCC33D9-CE0F-8C47-993C-82D7FA2B6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4960938"/>
            <a:ext cx="55737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: F can be increased again, moving to the right or left </a:t>
            </a:r>
          </a:p>
        </p:txBody>
      </p:sp>
      <p:sp>
        <p:nvSpPr>
          <p:cNvPr id="160789" name="Oval 21">
            <a:extLst>
              <a:ext uri="{FF2B5EF4-FFF2-40B4-BE49-F238E27FC236}">
                <a16:creationId xmlns:a16="http://schemas.microsoft.com/office/drawing/2014/main" id="{6866C43A-A663-D440-AACA-19246E6B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516563"/>
            <a:ext cx="144462" cy="144462"/>
          </a:xfrm>
          <a:prstGeom prst="ellipse">
            <a:avLst/>
          </a:prstGeom>
          <a:solidFill>
            <a:srgbClr val="FF33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60790" name="Text Box 22">
            <a:extLst>
              <a:ext uri="{FF2B5EF4-FFF2-40B4-BE49-F238E27FC236}">
                <a16:creationId xmlns:a16="http://schemas.microsoft.com/office/drawing/2014/main" id="{A7E291F7-37ED-F846-9EC1-EF6CB4D32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5373688"/>
            <a:ext cx="761969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: One </a:t>
            </a:r>
            <a:r>
              <a:rPr lang="fr-FR" altLang="fr-FR" sz="1800" err="1"/>
              <a:t>cannot</a:t>
            </a:r>
            <a:r>
              <a:rPr lang="fr-FR" altLang="fr-FR" sz="1800"/>
              <a:t> </a:t>
            </a:r>
            <a:r>
              <a:rPr lang="fr-FR" altLang="fr-FR" sz="1800" err="1"/>
              <a:t>increase</a:t>
            </a:r>
            <a:r>
              <a:rPr lang="fr-FR" altLang="fr-FR" sz="1800"/>
              <a:t> f: the </a:t>
            </a:r>
            <a:r>
              <a:rPr lang="fr-FR" altLang="fr-FR" sz="1800" err="1"/>
              <a:t>left</a:t>
            </a:r>
            <a:r>
              <a:rPr lang="fr-FR" altLang="fr-FR" sz="1800"/>
              <a:t> and right directions </a:t>
            </a:r>
            <a:r>
              <a:rPr lang="fr-FR" altLang="fr-FR" sz="1800" err="1"/>
              <a:t>always</a:t>
            </a:r>
            <a:r>
              <a:rPr lang="fr-FR" altLang="fr-FR" sz="1800"/>
              <a:t> </a:t>
            </a:r>
            <a:r>
              <a:rPr lang="fr-FR" altLang="fr-FR" sz="1800" err="1"/>
              <a:t>minish</a:t>
            </a:r>
            <a:r>
              <a:rPr lang="fr-FR" altLang="fr-FR" sz="1800"/>
              <a:t> f </a:t>
            </a:r>
          </a:p>
        </p:txBody>
      </p:sp>
      <p:sp>
        <p:nvSpPr>
          <p:cNvPr id="160791" name="Line 23">
            <a:extLst>
              <a:ext uri="{FF2B5EF4-FFF2-40B4-BE49-F238E27FC236}">
                <a16:creationId xmlns:a16="http://schemas.microsoft.com/office/drawing/2014/main" id="{0D049D5A-6537-1F4A-9D5A-711C263BD9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5738" y="1914525"/>
            <a:ext cx="647700" cy="939800"/>
          </a:xfrm>
          <a:prstGeom prst="line">
            <a:avLst/>
          </a:prstGeom>
          <a:noFill/>
          <a:ln w="7632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0792" name="Text Box 24">
            <a:extLst>
              <a:ext uri="{FF2B5EF4-FFF2-40B4-BE49-F238E27FC236}">
                <a16:creationId xmlns:a16="http://schemas.microsoft.com/office/drawing/2014/main" id="{16774EB8-B11C-C143-8C59-153BC8DA1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1647825"/>
            <a:ext cx="11842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Gradient f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BB9837-4EC2-754E-94B7-E335D415AEBF}"/>
              </a:ext>
            </a:extLst>
          </p:cNvPr>
          <p:cNvSpPr txBox="1"/>
          <p:nvPr/>
        </p:nvSpPr>
        <p:spPr>
          <a:xfrm>
            <a:off x="4427538" y="35242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tx1"/>
                </a:solidFill>
              </a:rPr>
              <a:t>G(</a:t>
            </a:r>
            <a:r>
              <a:rPr lang="fr-FR" err="1">
                <a:solidFill>
                  <a:schemeClr val="tx1"/>
                </a:solidFill>
              </a:rPr>
              <a:t>x,y</a:t>
            </a:r>
            <a:r>
              <a:rPr lang="fr-FR">
                <a:solidFill>
                  <a:schemeClr val="tx1"/>
                </a:solidFill>
              </a:rPr>
              <a:t>)=</a:t>
            </a:r>
            <a:r>
              <a:rPr lang="fr-FR" altLang="fr-FR">
                <a:solidFill>
                  <a:schemeClr val="tx1"/>
                </a:solidFill>
              </a:rPr>
              <a:t> x + y  -c 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A978C246-EF11-F442-B040-D59AE048AD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4150" y="2925762"/>
            <a:ext cx="390525" cy="460705"/>
          </a:xfrm>
          <a:prstGeom prst="line">
            <a:avLst/>
          </a:prstGeom>
          <a:noFill/>
          <a:ln w="7632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10E25B3F-162B-F148-BC38-DC37E5485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0886" y="2891761"/>
            <a:ext cx="137439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i="1"/>
              <a:t>Gradient 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ext Box 1">
            <a:extLst>
              <a:ext uri="{FF2B5EF4-FFF2-40B4-BE49-F238E27FC236}">
                <a16:creationId xmlns:a16="http://schemas.microsoft.com/office/drawing/2014/main" id="{733E2010-853E-6A46-B221-49528A43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52425"/>
            <a:ext cx="7485039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 err="1"/>
              <a:t>Both</a:t>
            </a:r>
            <a:r>
              <a:rPr lang="fr-FR" altLang="fr-FR" sz="1800" dirty="0"/>
              <a:t> conditions are met :  maximum of F + </a:t>
            </a:r>
            <a:r>
              <a:rPr lang="fr-FR" altLang="fr-FR" sz="1800" dirty="0" err="1"/>
              <a:t>satisfying</a:t>
            </a:r>
            <a:r>
              <a:rPr lang="fr-FR" altLang="fr-FR" sz="1800" dirty="0"/>
              <a:t> </a:t>
            </a:r>
            <a:r>
              <a:rPr lang="fr-FR" altLang="fr-FR" sz="1800" dirty="0" err="1"/>
              <a:t>constraint</a:t>
            </a:r>
            <a:r>
              <a:rPr lang="fr-FR" altLang="fr-FR" sz="1800" dirty="0"/>
              <a:t> G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"gradient of F and of G are </a:t>
            </a:r>
            <a:r>
              <a:rPr lang="fr-FR" altLang="fr-FR" sz="1800" dirty="0" err="1"/>
              <a:t>parallel</a:t>
            </a:r>
            <a:r>
              <a:rPr lang="fr-FR" altLang="fr-FR" sz="1800" dirty="0"/>
              <a:t> "</a:t>
            </a:r>
          </a:p>
        </p:txBody>
      </p:sp>
      <p:graphicFrame>
        <p:nvGraphicFramePr>
          <p:cNvPr id="162818" name="Object 2">
            <a:extLst>
              <a:ext uri="{FF2B5EF4-FFF2-40B4-BE49-F238E27FC236}">
                <a16:creationId xmlns:a16="http://schemas.microsoft.com/office/drawing/2014/main" id="{BB2E034D-BE43-1141-8D6B-0B73BE3360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1628775"/>
          <a:ext cx="2649537" cy="385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9" r:id="rId4" imgW="26327100" imgH="38328600" progId="">
                  <p:embed/>
                </p:oleObj>
              </mc:Choice>
              <mc:Fallback>
                <p:oleObj r:id="rId4" imgW="26327100" imgH="383286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28775"/>
                        <a:ext cx="2649537" cy="385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19" name="Text Box 3">
            <a:extLst>
              <a:ext uri="{FF2B5EF4-FFF2-40B4-BE49-F238E27FC236}">
                <a16:creationId xmlns:a16="http://schemas.microsoft.com/office/drawing/2014/main" id="{98CEB7E0-FBF0-4244-97CD-9E78759DE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3141663"/>
            <a:ext cx="227965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Font typeface="Symbol" pitchFamily="2" charset="2"/>
              <a:buChar char=""/>
            </a:pPr>
            <a:r>
              <a:rPr lang="fr-FR" altLang="fr-FR" sz="1800"/>
              <a:t> is called </a:t>
            </a:r>
            <a:br>
              <a:rPr lang="fr-FR" altLang="fr-FR" sz="1800"/>
            </a:br>
            <a:r>
              <a:rPr lang="fr-FR" altLang="fr-FR" sz="1800"/>
              <a:t>"Lagrange Multiplier"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  <p:sp>
        <p:nvSpPr>
          <p:cNvPr id="162820" name="Text Box 4">
            <a:extLst>
              <a:ext uri="{FF2B5EF4-FFF2-40B4-BE49-F238E27FC236}">
                <a16:creationId xmlns:a16="http://schemas.microsoft.com/office/drawing/2014/main" id="{9F596A8D-F21D-9A46-92E4-3AD5059FD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4313238"/>
            <a:ext cx="33909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N equations (All gradients)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with N unknowns (x, y, z, etc ...)</a:t>
            </a:r>
          </a:p>
        </p:txBody>
      </p:sp>
      <p:sp>
        <p:nvSpPr>
          <p:cNvPr id="162821" name="Text Box 5">
            <a:extLst>
              <a:ext uri="{FF2B5EF4-FFF2-40B4-BE49-F238E27FC236}">
                <a16:creationId xmlns:a16="http://schemas.microsoft.com/office/drawing/2014/main" id="{43719A6B-3312-5849-8422-C1E9606B3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534025"/>
            <a:ext cx="44338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+ 1 equation: G (x, y) = 0 One unknown:</a:t>
            </a:r>
            <a:r>
              <a:rPr lang="fr-FR" altLang="fr-FR" sz="1800">
                <a:latin typeface="Symbol" pitchFamily="2" charset="2"/>
                <a:ea typeface="Symbol" pitchFamily="2" charset="2"/>
                <a:cs typeface="Symbol" pitchFamily="2" charset="2"/>
              </a:rPr>
              <a:t></a:t>
            </a:r>
            <a:r>
              <a:rPr lang="fr-FR" altLang="fr-FR" sz="1800"/>
              <a:t> </a:t>
            </a:r>
          </a:p>
        </p:txBody>
      </p:sp>
      <p:sp>
        <p:nvSpPr>
          <p:cNvPr id="162822" name="Text Box 6">
            <a:extLst>
              <a:ext uri="{FF2B5EF4-FFF2-40B4-BE49-F238E27FC236}">
                <a16:creationId xmlns:a16="http://schemas.microsoft.com/office/drawing/2014/main" id="{E2658F68-EC64-F142-BDA3-EFC1E2FA3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6040438"/>
            <a:ext cx="4089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So N + 1 equations a N + 1 unknowns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ZoneTexte 1">
            <a:extLst>
              <a:ext uri="{FF2B5EF4-FFF2-40B4-BE49-F238E27FC236}">
                <a16:creationId xmlns:a16="http://schemas.microsoft.com/office/drawing/2014/main" id="{5E49F940-57AD-3D4A-BE82-3EB1C2871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33375"/>
            <a:ext cx="8596312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altLang="fr-FR">
                <a:solidFill>
                  <a:schemeClr val="tx1"/>
                </a:solidFill>
              </a:rPr>
              <a:t>Most method are first built for 1D problem (x is a scalar)</a:t>
            </a:r>
          </a:p>
          <a:p>
            <a:endParaRPr lang="fr-FR" altLang="fr-FR" b="0">
              <a:solidFill>
                <a:schemeClr val="tx1"/>
              </a:solidFill>
            </a:endParaRPr>
          </a:p>
          <a:p>
            <a:r>
              <a:rPr lang="fr-FR" altLang="fr-FR">
                <a:solidFill>
                  <a:schemeClr val="tx1"/>
                </a:solidFill>
              </a:rPr>
              <a:t>For Multi-dimensional problems,  numerous methods try extend the 1D case</a:t>
            </a:r>
            <a:r>
              <a:rPr lang="fr-FR" altLang="fr-FR" b="0">
                <a:solidFill>
                  <a:schemeClr val="tx1"/>
                </a:solidFill>
              </a:rPr>
              <a:t>.</a:t>
            </a:r>
          </a:p>
          <a:p>
            <a:endParaRPr lang="fr-FR" altLang="fr-FR" b="0">
              <a:solidFill>
                <a:schemeClr val="tx1"/>
              </a:solidFill>
            </a:endParaRPr>
          </a:p>
          <a:p>
            <a:endParaRPr lang="fr-FR" altLang="fr-FR" b="0">
              <a:solidFill>
                <a:schemeClr val="tx1"/>
              </a:solidFill>
            </a:endParaRPr>
          </a:p>
          <a:p>
            <a:r>
              <a:rPr lang="fr-FR" altLang="fr-FR">
                <a:solidFill>
                  <a:schemeClr val="tx1"/>
                </a:solidFill>
              </a:rPr>
              <a:t>Note :</a:t>
            </a:r>
          </a:p>
          <a:p>
            <a:r>
              <a:rPr lang="fr-FR" altLang="fr-FR" b="0">
                <a:solidFill>
                  <a:schemeClr val="tx1"/>
                </a:solidFill>
              </a:rPr>
              <a:t>All methods start from an « initial guess » and then try to find the closest </a:t>
            </a:r>
            <a:br>
              <a:rPr lang="fr-FR" altLang="fr-FR" b="0">
                <a:solidFill>
                  <a:schemeClr val="tx1"/>
                </a:solidFill>
              </a:rPr>
            </a:br>
            <a:r>
              <a:rPr lang="fr-FR" altLang="fr-FR" b="0">
                <a:solidFill>
                  <a:schemeClr val="tx1"/>
                </a:solidFill>
              </a:rPr>
              <a:t>minimum =&gt; IMPORTANCE OF THE FIRST GUESS.</a:t>
            </a:r>
          </a:p>
          <a:p>
            <a:endParaRPr lang="fr-FR" altLang="fr-FR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  <a:p>
            <a:r>
              <a:rPr lang="fr-FR" altLang="fr-FR">
                <a:solidFill>
                  <a:schemeClr val="tx1"/>
                </a:solidFill>
              </a:rPr>
              <a:t>For REAL TOUGH PROBLEMS</a:t>
            </a:r>
          </a:p>
          <a:p>
            <a:endParaRPr lang="fr-FR" altLang="fr-FR" b="0">
              <a:solidFill>
                <a:schemeClr val="tx1"/>
              </a:solidFill>
            </a:endParaRPr>
          </a:p>
          <a:p>
            <a:r>
              <a:rPr lang="fr-FR" altLang="fr-FR" b="0">
                <a:solidFill>
                  <a:schemeClr val="tx1"/>
                </a:solidFill>
              </a:rPr>
              <a:t> Multidimensional optimization, global minimum finding, data mining</a:t>
            </a:r>
          </a:p>
          <a:p>
            <a:endParaRPr lang="fr-FR" altLang="fr-FR" b="0">
              <a:solidFill>
                <a:schemeClr val="tx1"/>
              </a:solidFill>
            </a:endParaRPr>
          </a:p>
          <a:p>
            <a:r>
              <a:rPr lang="fr-FR" altLang="fr-FR" b="0">
                <a:solidFill>
                  <a:schemeClr val="tx1"/>
                </a:solidFill>
              </a:rPr>
              <a:t>New families of algorithm : </a:t>
            </a:r>
          </a:p>
          <a:p>
            <a:r>
              <a:rPr lang="fr-FR" altLang="fr-FR" b="0">
                <a:solidFill>
                  <a:schemeClr val="tx1"/>
                </a:solidFill>
              </a:rPr>
              <a:t>Genetic Algorithm, simulated annealing, machine learning.. </a:t>
            </a:r>
          </a:p>
          <a:p>
            <a:endParaRPr lang="fr-FR" altLang="fr-FR" b="0">
              <a:solidFill>
                <a:schemeClr val="tx1"/>
              </a:solidFill>
            </a:endParaRPr>
          </a:p>
          <a:p>
            <a:endParaRPr lang="fr-FR" alt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ext Box 1">
            <a:extLst>
              <a:ext uri="{FF2B5EF4-FFF2-40B4-BE49-F238E27FC236}">
                <a16:creationId xmlns:a16="http://schemas.microsoft.com/office/drawing/2014/main" id="{34161F73-5A54-1049-ABB7-0614E2905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423863"/>
            <a:ext cx="446498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This system </a:t>
            </a:r>
            <a:r>
              <a:rPr lang="fr-FR" altLang="fr-FR" sz="1800" dirty="0" err="1"/>
              <a:t>is</a:t>
            </a:r>
            <a:r>
              <a:rPr lang="fr-FR" altLang="fr-FR" sz="1800" dirty="0"/>
              <a:t> </a:t>
            </a:r>
            <a:r>
              <a:rPr lang="fr-FR" altLang="fr-FR" sz="1800" dirty="0" err="1"/>
              <a:t>then</a:t>
            </a:r>
            <a:r>
              <a:rPr lang="fr-FR" altLang="fr-FR" sz="1800" dirty="0"/>
              <a:t> </a:t>
            </a:r>
            <a:r>
              <a:rPr lang="fr-FR" altLang="fr-FR" sz="1800" dirty="0" err="1"/>
              <a:t>solved</a:t>
            </a:r>
            <a:r>
              <a:rPr lang="fr-FR" altLang="fr-FR" sz="1800" dirty="0"/>
              <a:t> </a:t>
            </a:r>
            <a:r>
              <a:rPr lang="fr-FR" altLang="fr-FR" sz="1800" dirty="0" err="1"/>
              <a:t>numerically</a:t>
            </a:r>
            <a:endParaRPr lang="fr-FR" altLang="fr-FR" sz="1800" dirty="0"/>
          </a:p>
        </p:txBody>
      </p:sp>
      <p:sp>
        <p:nvSpPr>
          <p:cNvPr id="164866" name="Text Box 2">
            <a:extLst>
              <a:ext uri="{FF2B5EF4-FFF2-40B4-BE49-F238E27FC236}">
                <a16:creationId xmlns:a16="http://schemas.microsoft.com/office/drawing/2014/main" id="{A9B91958-2247-2B43-8405-7F92E51CA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434734"/>
            <a:ext cx="6433469" cy="17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dirty="0" err="1"/>
              <a:t>Summary</a:t>
            </a:r>
            <a:r>
              <a:rPr lang="fr-FR" altLang="fr-FR" sz="1800" b="0" dirty="0"/>
              <a:t> : It </a:t>
            </a:r>
            <a:r>
              <a:rPr lang="fr-FR" altLang="fr-FR" sz="1800" b="0" dirty="0" err="1"/>
              <a:t>maximizes</a:t>
            </a:r>
            <a:r>
              <a:rPr lang="fr-FR" altLang="fr-FR" sz="1800" b="0" dirty="0"/>
              <a:t> F (X) </a:t>
            </a:r>
            <a:r>
              <a:rPr lang="fr-FR" altLang="fr-FR" sz="1800" b="0" dirty="0" err="1"/>
              <a:t>with</a:t>
            </a:r>
            <a:r>
              <a:rPr lang="fr-FR" altLang="fr-FR" sz="1800" b="0" dirty="0"/>
              <a:t> the </a:t>
            </a:r>
            <a:r>
              <a:rPr lang="fr-FR" altLang="fr-FR" sz="1800" b="0" dirty="0" err="1"/>
              <a:t>constraint</a:t>
            </a:r>
            <a:r>
              <a:rPr lang="fr-FR" altLang="fr-FR" sz="1800" b="0" dirty="0"/>
              <a:t> G (X) = 0. X</a:t>
            </a:r>
            <a:br>
              <a:rPr lang="fr-FR" altLang="fr-FR" sz="1800" b="0" dirty="0"/>
            </a:br>
            <a:r>
              <a:rPr lang="fr-FR" altLang="fr-FR" sz="1800" b="0" dirty="0"/>
              <a:t>a </a:t>
            </a:r>
            <a:r>
              <a:rPr lang="fr-FR" altLang="fr-FR" sz="1800" b="0" dirty="0" err="1"/>
              <a:t>vector</a:t>
            </a:r>
            <a:r>
              <a:rPr lang="fr-FR" altLang="fr-FR" sz="1800" b="0" dirty="0"/>
              <a:t> </a:t>
            </a:r>
            <a:r>
              <a:rPr lang="fr-FR" altLang="fr-FR" sz="1800" b="0" dirty="0" err="1"/>
              <a:t>with</a:t>
            </a:r>
            <a:r>
              <a:rPr lang="fr-FR" altLang="fr-FR" sz="1800" b="0" dirty="0"/>
              <a:t> N components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1- </a:t>
            </a:r>
            <a:r>
              <a:rPr lang="fr-FR" altLang="fr-FR" sz="1800" dirty="0" err="1"/>
              <a:t>Define</a:t>
            </a:r>
            <a:r>
              <a:rPr lang="fr-FR" altLang="fr-FR" sz="1800" dirty="0"/>
              <a:t>  H (X,</a:t>
            </a:r>
            <a:r>
              <a:rPr lang="fr-FR" altLang="fr-FR" sz="1800" dirty="0">
                <a:latin typeface="Symbol" pitchFamily="2" charset="2"/>
                <a:ea typeface="Symbol" pitchFamily="2" charset="2"/>
                <a:cs typeface="Symbol" pitchFamily="2" charset="2"/>
              </a:rPr>
              <a:t></a:t>
            </a:r>
            <a:r>
              <a:rPr lang="fr-FR" altLang="fr-FR" sz="1800" dirty="0"/>
              <a:t>) = F (x) -</a:t>
            </a:r>
            <a:r>
              <a:rPr lang="fr-FR" altLang="fr-FR" sz="1800" dirty="0">
                <a:latin typeface="Symbol" pitchFamily="2" charset="2"/>
                <a:ea typeface="Symbol" pitchFamily="2" charset="2"/>
                <a:cs typeface="Symbol" pitchFamily="2" charset="2"/>
              </a:rPr>
              <a:t></a:t>
            </a:r>
            <a:r>
              <a:rPr lang="fr-FR" altLang="fr-FR" sz="1800" dirty="0"/>
              <a:t>G (X)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2- Write </a:t>
            </a:r>
          </a:p>
        </p:txBody>
      </p:sp>
      <p:graphicFrame>
        <p:nvGraphicFramePr>
          <p:cNvPr id="164867" name="Object 3">
            <a:extLst>
              <a:ext uri="{FF2B5EF4-FFF2-40B4-BE49-F238E27FC236}">
                <a16:creationId xmlns:a16="http://schemas.microsoft.com/office/drawing/2014/main" id="{BF14812F-2894-A343-ADDD-8362E9B9AE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2565400"/>
          <a:ext cx="2449513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6" r:id="rId4" imgW="26619200" imgH="9944100" progId="">
                  <p:embed/>
                </p:oleObj>
              </mc:Choice>
              <mc:Fallback>
                <p:oleObj r:id="rId4" imgW="26619200" imgH="99441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65400"/>
                        <a:ext cx="2449513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68" name="Text Box 4">
            <a:extLst>
              <a:ext uri="{FF2B5EF4-FFF2-40B4-BE49-F238E27FC236}">
                <a16:creationId xmlns:a16="http://schemas.microsoft.com/office/drawing/2014/main" id="{57E6398B-FD86-0C44-891C-D54C2BFF1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3733800"/>
            <a:ext cx="388309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3. </a:t>
            </a:r>
            <a:r>
              <a:rPr lang="fr-FR" altLang="fr-FR" sz="1800" dirty="0" err="1"/>
              <a:t>Find</a:t>
            </a:r>
            <a:r>
              <a:rPr lang="fr-FR" altLang="fr-FR" sz="1800" dirty="0"/>
              <a:t> the x</a:t>
            </a:r>
            <a:r>
              <a:rPr lang="fr-FR" altLang="fr-FR" sz="1800" baseline="-25000" dirty="0"/>
              <a:t>i </a:t>
            </a:r>
            <a:r>
              <a:rPr lang="fr-FR" altLang="fr-FR" sz="1800" dirty="0"/>
              <a:t>and </a:t>
            </a:r>
            <a:r>
              <a:rPr lang="fr-FR" altLang="fr-FR" sz="1800" dirty="0">
                <a:latin typeface="Symbol" pitchFamily="2" charset="2"/>
                <a:ea typeface="Symbol" pitchFamily="2" charset="2"/>
                <a:cs typeface="Symbol" pitchFamily="2" charset="2"/>
              </a:rPr>
              <a:t></a:t>
            </a:r>
            <a:r>
              <a:rPr lang="fr-FR" altLang="fr-FR" sz="1800" dirty="0"/>
              <a:t> of N </a:t>
            </a:r>
            <a:r>
              <a:rPr lang="fr-FR" altLang="fr-FR" sz="1800" dirty="0" err="1"/>
              <a:t>equations</a:t>
            </a:r>
            <a:endParaRPr lang="fr-FR" altLang="fr-FR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ext Box 1">
            <a:extLst>
              <a:ext uri="{FF2B5EF4-FFF2-40B4-BE49-F238E27FC236}">
                <a16:creationId xmlns:a16="http://schemas.microsoft.com/office/drawing/2014/main" id="{9DA9D5B0-86D6-C943-8642-4A94C42D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423863"/>
            <a:ext cx="5961062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example: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We want to produce cylindrical cans of volume V0 set but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Minimum area of ​​S. Both parameters are r and h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</p:txBody>
      </p:sp>
      <p:graphicFrame>
        <p:nvGraphicFramePr>
          <p:cNvPr id="166914" name="Object 2">
            <a:extLst>
              <a:ext uri="{FF2B5EF4-FFF2-40B4-BE49-F238E27FC236}">
                <a16:creationId xmlns:a16="http://schemas.microsoft.com/office/drawing/2014/main" id="{9C5876DD-9A4B-174D-9236-2BE1DE268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1350" y="1670050"/>
          <a:ext cx="3178175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1" r:id="rId4" imgW="29845000" imgH="11112500" progId="">
                  <p:embed/>
                </p:oleObj>
              </mc:Choice>
              <mc:Fallback>
                <p:oleObj r:id="rId4" imgW="29845000" imgH="111125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1670050"/>
                        <a:ext cx="3178175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5" name="Line 3">
            <a:extLst>
              <a:ext uri="{FF2B5EF4-FFF2-40B4-BE49-F238E27FC236}">
                <a16:creationId xmlns:a16="http://schemas.microsoft.com/office/drawing/2014/main" id="{BE364BC7-6874-FE4D-B4A5-AB4DD9EA4D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5225" y="1700213"/>
            <a:ext cx="939800" cy="28733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6916" name="Text Box 4">
            <a:extLst>
              <a:ext uri="{FF2B5EF4-FFF2-40B4-BE49-F238E27FC236}">
                <a16:creationId xmlns:a16="http://schemas.microsoft.com/office/drawing/2014/main" id="{1D584D5F-C213-E440-9E87-C5E81C3FA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1431925"/>
            <a:ext cx="27162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Function to be minimized</a:t>
            </a:r>
          </a:p>
        </p:txBody>
      </p:sp>
      <p:sp>
        <p:nvSpPr>
          <p:cNvPr id="166917" name="Line 5">
            <a:extLst>
              <a:ext uri="{FF2B5EF4-FFF2-40B4-BE49-F238E27FC236}">
                <a16:creationId xmlns:a16="http://schemas.microsoft.com/office/drawing/2014/main" id="{B39BD81E-3A0E-8E4D-B213-C7940DFA6F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6813" y="2492375"/>
            <a:ext cx="795337" cy="730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6918" name="Text Box 6">
            <a:extLst>
              <a:ext uri="{FF2B5EF4-FFF2-40B4-BE49-F238E27FC236}">
                <a16:creationId xmlns:a16="http://schemas.microsoft.com/office/drawing/2014/main" id="{7A8005AF-4D3D-1E42-BA51-1B0DB55CD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363" y="2297113"/>
            <a:ext cx="12842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constraints</a:t>
            </a:r>
          </a:p>
        </p:txBody>
      </p:sp>
      <p:graphicFrame>
        <p:nvGraphicFramePr>
          <p:cNvPr id="166919" name="Object 7">
            <a:extLst>
              <a:ext uri="{FF2B5EF4-FFF2-40B4-BE49-F238E27FC236}">
                <a16:creationId xmlns:a16="http://schemas.microsoft.com/office/drawing/2014/main" id="{E147D782-00F1-8C4E-AFE8-8C3DDF0611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925" y="3100388"/>
          <a:ext cx="5688013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2" r:id="rId6" imgW="58801000" imgH="34226500" progId="">
                  <p:embed/>
                </p:oleObj>
              </mc:Choice>
              <mc:Fallback>
                <p:oleObj r:id="rId6" imgW="58801000" imgH="3422650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3100388"/>
                        <a:ext cx="5688013" cy="331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0" name="Text Box 8">
            <a:extLst>
              <a:ext uri="{FF2B5EF4-FFF2-40B4-BE49-F238E27FC236}">
                <a16:creationId xmlns:a16="http://schemas.microsoft.com/office/drawing/2014/main" id="{91D25647-CA65-354A-88BE-809612F1C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713" y="5019675"/>
            <a:ext cx="2030412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3 </a:t>
            </a:r>
            <a:r>
              <a:rPr lang="fr-FR" altLang="fr-FR" sz="1800" dirty="0" err="1"/>
              <a:t>equations</a:t>
            </a: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3 </a:t>
            </a:r>
            <a:r>
              <a:rPr lang="fr-FR" altLang="fr-FR" sz="1800" dirty="0" err="1"/>
              <a:t>unknowns</a:t>
            </a:r>
            <a:r>
              <a:rPr lang="fr-FR" altLang="fr-FR" sz="1800" dirty="0"/>
              <a:t>: r, h,</a:t>
            </a:r>
            <a:r>
              <a:rPr lang="fr-FR" altLang="fr-FR" sz="1800" dirty="0">
                <a:latin typeface="Symbol" pitchFamily="2" charset="2"/>
                <a:ea typeface="Symbol" pitchFamily="2" charset="2"/>
                <a:cs typeface="Symbol" pitchFamily="2" charset="2"/>
              </a:rPr>
              <a:t>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1" name="Object 1">
            <a:extLst>
              <a:ext uri="{FF2B5EF4-FFF2-40B4-BE49-F238E27FC236}">
                <a16:creationId xmlns:a16="http://schemas.microsoft.com/office/drawing/2014/main" id="{71F7F0B0-81C3-2148-931F-286619C4F5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475" y="692150"/>
          <a:ext cx="3225800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4" r:id="rId4" imgW="33350200" imgH="16383000" progId="">
                  <p:embed/>
                </p:oleObj>
              </mc:Choice>
              <mc:Fallback>
                <p:oleObj r:id="rId4" imgW="33350200" imgH="1638300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692150"/>
                        <a:ext cx="3225800" cy="158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2" name="Text Box 2">
            <a:extLst>
              <a:ext uri="{FF2B5EF4-FFF2-40B4-BE49-F238E27FC236}">
                <a16:creationId xmlns:a16="http://schemas.microsoft.com/office/drawing/2014/main" id="{6C60E9B6-4209-E840-8076-E5AE3A0E8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8572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168963" name="Text Box 3">
            <a:extLst>
              <a:ext uri="{FF2B5EF4-FFF2-40B4-BE49-F238E27FC236}">
                <a16:creationId xmlns:a16="http://schemas.microsoft.com/office/drawing/2014/main" id="{5F39A379-E2EB-BB4C-A192-781573CAF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463" y="1000125"/>
            <a:ext cx="354165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System of </a:t>
            </a:r>
            <a:r>
              <a:rPr lang="fr-FR" altLang="fr-FR" sz="1800" err="1"/>
              <a:t>nonlinear</a:t>
            </a:r>
            <a:r>
              <a:rPr lang="fr-FR" altLang="fr-FR" sz="1800"/>
              <a:t> </a:t>
            </a:r>
            <a:r>
              <a:rPr lang="fr-FR" altLang="fr-FR" sz="1800" err="1"/>
              <a:t>equations</a:t>
            </a:r>
            <a:br>
              <a:rPr lang="fr-FR" altLang="fr-FR" sz="1800"/>
            </a:br>
            <a:r>
              <a:rPr lang="fr-FR" altLang="fr-FR" sz="1800" err="1"/>
              <a:t>solved</a:t>
            </a:r>
            <a:r>
              <a:rPr lang="fr-FR" altLang="fr-FR" sz="1800"/>
              <a:t> by substitution</a:t>
            </a:r>
          </a:p>
        </p:txBody>
      </p:sp>
      <p:pic>
        <p:nvPicPr>
          <p:cNvPr id="168964" name="Picture 4">
            <a:extLst>
              <a:ext uri="{FF2B5EF4-FFF2-40B4-BE49-F238E27FC236}">
                <a16:creationId xmlns:a16="http://schemas.microsoft.com/office/drawing/2014/main" id="{3F6834FB-A944-BF4C-8AF5-2AD4ADA1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565400"/>
            <a:ext cx="424815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8965" name="Line 5">
            <a:extLst>
              <a:ext uri="{FF2B5EF4-FFF2-40B4-BE49-F238E27FC236}">
                <a16:creationId xmlns:a16="http://schemas.microsoft.com/office/drawing/2014/main" id="{1F12318F-CEBA-9D44-98BC-AE4A41C2FF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0550" y="3429000"/>
            <a:ext cx="2451100" cy="576263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8966" name="Text Box 6">
            <a:extLst>
              <a:ext uri="{FF2B5EF4-FFF2-40B4-BE49-F238E27FC236}">
                <a16:creationId xmlns:a16="http://schemas.microsoft.com/office/drawing/2014/main" id="{B91F93EC-182E-0C45-8FEE-87357BDDD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988" y="3016250"/>
            <a:ext cx="2157412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Colors: levels Lines</a:t>
            </a:r>
            <a:br>
              <a:rPr lang="fr-FR" altLang="fr-FR" sz="1800"/>
            </a:br>
            <a:r>
              <a:rPr lang="fr-FR" altLang="fr-FR" sz="1800"/>
              <a:t>S maximize</a:t>
            </a:r>
          </a:p>
        </p:txBody>
      </p:sp>
      <p:sp>
        <p:nvSpPr>
          <p:cNvPr id="168967" name="Line 7">
            <a:extLst>
              <a:ext uri="{FF2B5EF4-FFF2-40B4-BE49-F238E27FC236}">
                <a16:creationId xmlns:a16="http://schemas.microsoft.com/office/drawing/2014/main" id="{B82FB46D-3718-C944-AD22-4B03139C43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5013" y="4724400"/>
            <a:ext cx="1585912" cy="576263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8968" name="Text Box 8">
            <a:extLst>
              <a:ext uri="{FF2B5EF4-FFF2-40B4-BE49-F238E27FC236}">
                <a16:creationId xmlns:a16="http://schemas.microsoft.com/office/drawing/2014/main" id="{BF4D6609-A22E-8346-9D5B-235CABD0F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0" y="4384675"/>
            <a:ext cx="3298825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Online: Constraint Pi r</a:t>
            </a:r>
            <a:r>
              <a:rPr lang="fr-FR" altLang="fr-FR" sz="1800" baseline="30000"/>
              <a:t>2</a:t>
            </a:r>
            <a:r>
              <a:rPr lang="fr-FR" altLang="fr-FR" sz="1800"/>
              <a:t> h = V</a:t>
            </a:r>
            <a:r>
              <a:rPr lang="fr-FR" altLang="fr-FR" sz="1800" baseline="-25000"/>
              <a:t>0</a:t>
            </a:r>
            <a:r>
              <a:rPr lang="fr-FR" altLang="fr-FR" sz="1800"/>
              <a:t>=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009" name="Object 1">
            <a:extLst>
              <a:ext uri="{FF2B5EF4-FFF2-40B4-BE49-F238E27FC236}">
                <a16:creationId xmlns:a16="http://schemas.microsoft.com/office/drawing/2014/main" id="{17653FC6-9CEE-324E-8DE1-A6A00EA77C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475" y="692150"/>
          <a:ext cx="3225800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5" r:id="rId4" imgW="33350200" imgH="16383000" progId="">
                  <p:embed/>
                </p:oleObj>
              </mc:Choice>
              <mc:Fallback>
                <p:oleObj r:id="rId4" imgW="33350200" imgH="1638300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692150"/>
                        <a:ext cx="3225800" cy="158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0" name="Object 2">
            <a:extLst>
              <a:ext uri="{FF2B5EF4-FFF2-40B4-BE49-F238E27FC236}">
                <a16:creationId xmlns:a16="http://schemas.microsoft.com/office/drawing/2014/main" id="{51F5DCD3-B8F2-4340-92FE-0E36D186A7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620713"/>
          <a:ext cx="3225800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6" r:id="rId6" imgW="33350200" imgH="16383000" progId="">
                  <p:embed/>
                </p:oleObj>
              </mc:Choice>
              <mc:Fallback>
                <p:oleObj r:id="rId6" imgW="33350200" imgH="163830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620713"/>
                        <a:ext cx="3225800" cy="158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1" name="AutoShape 3">
            <a:extLst>
              <a:ext uri="{FF2B5EF4-FFF2-40B4-BE49-F238E27FC236}">
                <a16:creationId xmlns:a16="http://schemas.microsoft.com/office/drawing/2014/main" id="{F545DA96-C4E9-D848-89A1-8D5EB54F0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1341438"/>
            <a:ext cx="863600" cy="358775"/>
          </a:xfrm>
          <a:prstGeom prst="rightArrow">
            <a:avLst>
              <a:gd name="adj1" fmla="val 50000"/>
              <a:gd name="adj2" fmla="val 6017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graphicFrame>
        <p:nvGraphicFramePr>
          <p:cNvPr id="171012" name="Object 4">
            <a:extLst>
              <a:ext uri="{FF2B5EF4-FFF2-40B4-BE49-F238E27FC236}">
                <a16:creationId xmlns:a16="http://schemas.microsoft.com/office/drawing/2014/main" id="{FEFD4628-BF1E-B04B-9A1C-0609848253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2708275"/>
          <a:ext cx="1527175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7" r:id="rId8" imgW="15798800" imgH="16383000" progId="">
                  <p:embed/>
                </p:oleObj>
              </mc:Choice>
              <mc:Fallback>
                <p:oleObj r:id="rId8" imgW="15798800" imgH="163830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708275"/>
                        <a:ext cx="1527175" cy="158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3" name="AutoShape 5">
            <a:extLst>
              <a:ext uri="{FF2B5EF4-FFF2-40B4-BE49-F238E27FC236}">
                <a16:creationId xmlns:a16="http://schemas.microsoft.com/office/drawing/2014/main" id="{DFA7DFB3-BAD1-DF4B-8B73-1124A65F7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3284538"/>
            <a:ext cx="863600" cy="358775"/>
          </a:xfrm>
          <a:prstGeom prst="rightArrow">
            <a:avLst>
              <a:gd name="adj1" fmla="val 50000"/>
              <a:gd name="adj2" fmla="val 60177"/>
            </a:avLst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graphicFrame>
        <p:nvGraphicFramePr>
          <p:cNvPr id="171014" name="Object 6">
            <a:extLst>
              <a:ext uri="{FF2B5EF4-FFF2-40B4-BE49-F238E27FC236}">
                <a16:creationId xmlns:a16="http://schemas.microsoft.com/office/drawing/2014/main" id="{DB0EB461-834E-614B-AECC-FFC61BB406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22700" y="2454275"/>
          <a:ext cx="1838325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8" r:id="rId10" imgW="19011900" imgH="21653500" progId="">
                  <p:embed/>
                </p:oleObj>
              </mc:Choice>
              <mc:Fallback>
                <p:oleObj r:id="rId10" imgW="19011900" imgH="216535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700" y="2454275"/>
                        <a:ext cx="1838325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7" name="Picture 1">
            <a:extLst>
              <a:ext uri="{FF2B5EF4-FFF2-40B4-BE49-F238E27FC236}">
                <a16:creationId xmlns:a16="http://schemas.microsoft.com/office/drawing/2014/main" id="{8213CC19-5021-3F44-A62A-ADA9D8F2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49275"/>
            <a:ext cx="4968875" cy="49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73058" name="Object 2">
            <a:extLst>
              <a:ext uri="{FF2B5EF4-FFF2-40B4-BE49-F238E27FC236}">
                <a16:creationId xmlns:a16="http://schemas.microsoft.com/office/drawing/2014/main" id="{D89ECAC5-1420-6941-B182-D4E099A5CF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6525" y="903288"/>
          <a:ext cx="1412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6" r:id="rId5" imgW="14630400" imgH="15798800" progId="">
                  <p:embed/>
                </p:oleObj>
              </mc:Choice>
              <mc:Fallback>
                <p:oleObj r:id="rId5" imgW="14630400" imgH="157988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525" y="903288"/>
                        <a:ext cx="1412875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59" name="Text Box 3">
            <a:extLst>
              <a:ext uri="{FF2B5EF4-FFF2-40B4-BE49-F238E27FC236}">
                <a16:creationId xmlns:a16="http://schemas.microsoft.com/office/drawing/2014/main" id="{308FDEAE-15F3-B844-9B92-98FAF50CC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913" y="1431925"/>
            <a:ext cx="7223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V = 1</a:t>
            </a:r>
          </a:p>
        </p:txBody>
      </p:sp>
      <p:sp>
        <p:nvSpPr>
          <p:cNvPr id="173060" name="Oval 4">
            <a:extLst>
              <a:ext uri="{FF2B5EF4-FFF2-40B4-BE49-F238E27FC236}">
                <a16:creationId xmlns:a16="http://schemas.microsoft.com/office/drawing/2014/main" id="{B55E9F75-0CA8-6B47-8BB8-94B2D5CD1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636838"/>
            <a:ext cx="144462" cy="144462"/>
          </a:xfrm>
          <a:prstGeom prst="ellipse">
            <a:avLst/>
          </a:prstGeom>
          <a:solidFill>
            <a:srgbClr val="BBE0E3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>
            <a:extLst>
              <a:ext uri="{FF2B5EF4-FFF2-40B4-BE49-F238E27FC236}">
                <a16:creationId xmlns:a16="http://schemas.microsoft.com/office/drawing/2014/main" id="{4B7FFF36-0C03-D046-B15A-90305FC6A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496888"/>
            <a:ext cx="7051267" cy="535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What to do when we have more than ONE constraint?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We introduce as many  as Lagrange multipliers as  constraints: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u="sng" dirty="0"/>
              <a:t>Example</a:t>
            </a:r>
            <a:r>
              <a:rPr lang="en-US" altLang="fr-FR" sz="1800" dirty="0"/>
              <a:t> : </a:t>
            </a:r>
            <a:r>
              <a:rPr lang="en-US" altLang="fr-FR" sz="1800" b="0" dirty="0"/>
              <a:t>N</a:t>
            </a:r>
            <a:r>
              <a:rPr lang="en-US" altLang="fr-FR" sz="1800" dirty="0"/>
              <a:t> variables and </a:t>
            </a:r>
            <a:r>
              <a:rPr lang="en-US" altLang="fr-FR" sz="1800" b="0" dirty="0"/>
              <a:t>M</a:t>
            </a:r>
            <a:r>
              <a:rPr lang="en-US" altLang="fr-FR" sz="1800" dirty="0"/>
              <a:t> constraints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Let x1, ..., </a:t>
            </a:r>
            <a:r>
              <a:rPr lang="en-US" altLang="fr-FR" sz="1800" dirty="0" err="1"/>
              <a:t>Xn</a:t>
            </a:r>
            <a:r>
              <a:rPr lang="en-US" altLang="fr-FR" sz="1800" dirty="0"/>
              <a:t> N variables.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We want to maximize F (x1, ..., x N)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With M constraints G</a:t>
            </a:r>
            <a:r>
              <a:rPr lang="en-US" altLang="fr-FR" sz="1800" baseline="-25000" dirty="0"/>
              <a:t>i</a:t>
            </a:r>
            <a:r>
              <a:rPr lang="en-US" altLang="fr-FR" sz="1800" dirty="0"/>
              <a:t>(X1, ..., </a:t>
            </a:r>
            <a:r>
              <a:rPr lang="en-US" altLang="fr-FR" sz="1800" dirty="0" err="1"/>
              <a:t>Xn</a:t>
            </a:r>
            <a:r>
              <a:rPr lang="en-US" altLang="fr-FR" sz="1800" dirty="0"/>
              <a:t>) = 0, for </a:t>
            </a:r>
            <a:r>
              <a:rPr lang="en-US" altLang="fr-FR" sz="1800" dirty="0" err="1"/>
              <a:t>i</a:t>
            </a:r>
            <a:r>
              <a:rPr lang="en-US" altLang="fr-FR" sz="1800" dirty="0"/>
              <a:t> = 1 ... M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u="sng" dirty="0"/>
              <a:t>Method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u="sng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Lagrange multipliers are introduced M: </a:t>
            </a:r>
            <a:r>
              <a:rPr lang="en-US" altLang="fr-FR" sz="1800" dirty="0">
                <a:latin typeface="Symbol" pitchFamily="2" charset="2"/>
                <a:ea typeface="Symbol" pitchFamily="2" charset="2"/>
                <a:cs typeface="Symbol" pitchFamily="2" charset="2"/>
              </a:rPr>
              <a:t></a:t>
            </a:r>
            <a:r>
              <a:rPr lang="en-US" altLang="fr-FR" sz="1800" baseline="-25000" dirty="0"/>
              <a:t>1</a:t>
            </a:r>
            <a:r>
              <a:rPr lang="en-US" altLang="fr-FR" sz="1800" dirty="0"/>
              <a:t>..., </a:t>
            </a:r>
            <a:r>
              <a:rPr lang="en-US" altLang="fr-FR" sz="1800" dirty="0">
                <a:latin typeface="Symbol" pitchFamily="2" charset="2"/>
                <a:ea typeface="Symbol" pitchFamily="2" charset="2"/>
                <a:cs typeface="Symbol" pitchFamily="2" charset="2"/>
              </a:rPr>
              <a:t></a:t>
            </a:r>
            <a:r>
              <a:rPr lang="en-US" altLang="fr-FR" sz="1800" baseline="-25000" dirty="0"/>
              <a:t>M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1800" dirty="0"/>
              <a:t>N equations :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fr-FR" sz="1800" dirty="0"/>
          </a:p>
        </p:txBody>
      </p:sp>
      <p:graphicFrame>
        <p:nvGraphicFramePr>
          <p:cNvPr id="175106" name="Object 2">
            <a:extLst>
              <a:ext uri="{FF2B5EF4-FFF2-40B4-BE49-F238E27FC236}">
                <a16:creationId xmlns:a16="http://schemas.microsoft.com/office/drawing/2014/main" id="{E9C6EFC6-342C-C44C-B5E9-A771579657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2350" y="5000625"/>
          <a:ext cx="2233613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4" r:id="rId4" imgW="24282400" imgH="10236200" progId="">
                  <p:embed/>
                </p:oleObj>
              </mc:Choice>
              <mc:Fallback>
                <p:oleObj r:id="rId4" imgW="24282400" imgH="10236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5000625"/>
                        <a:ext cx="2233613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07" name="Text Box 3">
            <a:extLst>
              <a:ext uri="{FF2B5EF4-FFF2-40B4-BE49-F238E27FC236}">
                <a16:creationId xmlns:a16="http://schemas.microsoft.com/office/drawing/2014/main" id="{AC16B84B-CD3E-4744-94EA-3437CE553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6110288"/>
            <a:ext cx="52260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The M + </a:t>
            </a:r>
            <a:r>
              <a:rPr lang="fr-FR" altLang="fr-FR" sz="1800" dirty="0" err="1"/>
              <a:t>constraints</a:t>
            </a:r>
            <a:r>
              <a:rPr lang="fr-FR" altLang="fr-FR" sz="1800" dirty="0"/>
              <a:t>. This </a:t>
            </a:r>
            <a:r>
              <a:rPr lang="fr-FR" altLang="fr-FR" sz="1800" dirty="0" err="1"/>
              <a:t>allows</a:t>
            </a:r>
            <a:r>
              <a:rPr lang="fr-FR" altLang="fr-FR" sz="1800" dirty="0"/>
              <a:t> to </a:t>
            </a:r>
            <a:r>
              <a:rPr lang="fr-FR" altLang="fr-FR" sz="1800" dirty="0" err="1"/>
              <a:t>find</a:t>
            </a:r>
            <a:r>
              <a:rPr lang="fr-FR" altLang="fr-FR" sz="1800" dirty="0" err="1">
                <a:latin typeface="Symbol" pitchFamily="2" charset="2"/>
                <a:ea typeface="Symbol" pitchFamily="2" charset="2"/>
                <a:cs typeface="Symbol" pitchFamily="2" charset="2"/>
              </a:rPr>
              <a:t></a:t>
            </a:r>
            <a:r>
              <a:rPr lang="fr-FR" altLang="fr-FR" sz="1800" baseline="-25000" dirty="0" err="1"/>
              <a:t>i</a:t>
            </a:r>
            <a:r>
              <a:rPr lang="fr-FR" altLang="fr-FR" sz="1800" dirty="0"/>
              <a:t> and all x</a:t>
            </a:r>
            <a:r>
              <a:rPr lang="fr-FR" altLang="fr-FR" sz="1800" baseline="-25000" dirty="0"/>
              <a:t>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>
            <a:extLst>
              <a:ext uri="{FF2B5EF4-FFF2-40B4-BE49-F238E27FC236}">
                <a16:creationId xmlns:a16="http://schemas.microsoft.com/office/drawing/2014/main" id="{81718A02-535B-EA45-A0B7-59E9F1460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568325"/>
            <a:ext cx="8902094" cy="258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Lagrange </a:t>
            </a:r>
            <a:r>
              <a:rPr lang="fr-FR" altLang="fr-FR" sz="1800" err="1"/>
              <a:t>multipliers</a:t>
            </a:r>
            <a:r>
              <a:rPr lang="fr-FR" altLang="fr-FR" sz="1800"/>
              <a:t> </a:t>
            </a:r>
            <a:r>
              <a:rPr lang="fr-FR" altLang="fr-FR" sz="1800" err="1"/>
              <a:t>method</a:t>
            </a:r>
            <a:r>
              <a:rPr lang="fr-FR" altLang="fr-FR" sz="1800"/>
              <a:t> </a:t>
            </a:r>
            <a:r>
              <a:rPr lang="fr-FR" altLang="fr-FR" sz="1800" err="1"/>
              <a:t>is</a:t>
            </a:r>
            <a:r>
              <a:rPr lang="fr-FR" altLang="fr-FR" sz="1800"/>
              <a:t> the </a:t>
            </a:r>
            <a:r>
              <a:rPr lang="fr-FR" altLang="fr-FR" sz="1800" err="1"/>
              <a:t>simplest</a:t>
            </a:r>
            <a:r>
              <a:rPr lang="fr-FR" altLang="fr-FR" sz="1800"/>
              <a:t> </a:t>
            </a:r>
            <a:r>
              <a:rPr lang="fr-FR" altLang="fr-FR" sz="1800" err="1"/>
              <a:t>method</a:t>
            </a:r>
            <a:r>
              <a:rPr lang="fr-FR" altLang="fr-FR" sz="1800"/>
              <a:t> to </a:t>
            </a:r>
            <a:r>
              <a:rPr lang="fr-FR" altLang="fr-FR" sz="1800" err="1"/>
              <a:t>optimize</a:t>
            </a:r>
            <a:r>
              <a:rPr lang="fr-FR" altLang="fr-FR" sz="1800"/>
              <a:t> a </a:t>
            </a:r>
            <a:r>
              <a:rPr lang="fr-FR" altLang="fr-FR" sz="1800" err="1"/>
              <a:t>problem</a:t>
            </a:r>
            <a:r>
              <a:rPr lang="fr-FR" altLang="fr-FR" sz="1800"/>
              <a:t> </a:t>
            </a:r>
            <a:br>
              <a:rPr lang="fr-FR" altLang="fr-FR" sz="1800"/>
            </a:br>
            <a:r>
              <a:rPr lang="fr-FR" altLang="fr-FR" sz="1800" err="1"/>
              <a:t>with</a:t>
            </a:r>
            <a:r>
              <a:rPr lang="fr-FR" altLang="fr-FR" sz="1800"/>
              <a:t> </a:t>
            </a:r>
            <a:r>
              <a:rPr lang="fr-FR" altLang="fr-FR" sz="1800" err="1"/>
              <a:t>constraints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</a:t>
            </a:r>
            <a:r>
              <a:rPr lang="fr-FR" altLang="fr-FR" sz="1800" err="1"/>
              <a:t>parameter</a:t>
            </a:r>
            <a:r>
              <a:rPr lang="fr-FR" altLang="fr-FR" sz="1800"/>
              <a:t> </a:t>
            </a:r>
            <a:r>
              <a:rPr lang="fr-FR" altLang="fr-FR" sz="1800">
                <a:latin typeface="Symbol" pitchFamily="2" charset="2"/>
                <a:ea typeface="Symbol" pitchFamily="2" charset="2"/>
                <a:cs typeface="Symbol" pitchFamily="2" charset="2"/>
              </a:rPr>
              <a:t></a:t>
            </a:r>
            <a:r>
              <a:rPr lang="fr-FR" altLang="fr-FR" sz="1800"/>
              <a:t> has no real </a:t>
            </a:r>
            <a:r>
              <a:rPr lang="fr-FR" altLang="fr-FR" sz="1800" err="1"/>
              <a:t>meaning</a:t>
            </a:r>
            <a:r>
              <a:rPr lang="fr-FR" altLang="fr-FR" sz="1800"/>
              <a:t> </a:t>
            </a:r>
            <a:r>
              <a:rPr lang="fr-FR" altLang="fr-FR" sz="1800" err="1"/>
              <a:t>here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err="1"/>
              <a:t>Other</a:t>
            </a:r>
            <a:r>
              <a:rPr lang="fr-FR" altLang="fr-FR" sz="1800"/>
              <a:t> </a:t>
            </a:r>
            <a:r>
              <a:rPr lang="fr-FR" altLang="fr-FR" sz="1800" err="1"/>
              <a:t>methods</a:t>
            </a:r>
            <a:r>
              <a:rPr lang="fr-FR" altLang="fr-FR" sz="1800"/>
              <a:t> </a:t>
            </a:r>
            <a:r>
              <a:rPr lang="fr-FR" altLang="fr-FR" sz="1800" err="1"/>
              <a:t>exist</a:t>
            </a:r>
            <a:r>
              <a:rPr lang="fr-FR" altLang="fr-FR" sz="1800"/>
              <a:t> </a:t>
            </a:r>
            <a:r>
              <a:rPr lang="fr-FR" altLang="fr-FR" sz="1800" err="1"/>
              <a:t>that</a:t>
            </a:r>
            <a:r>
              <a:rPr lang="fr-FR" altLang="fr-FR" sz="1800"/>
              <a:t> </a:t>
            </a:r>
            <a:r>
              <a:rPr lang="fr-FR" altLang="fr-FR" sz="1800" err="1"/>
              <a:t>we</a:t>
            </a:r>
            <a:r>
              <a:rPr lang="fr-FR" altLang="fr-FR" sz="1800"/>
              <a:t> </a:t>
            </a:r>
            <a:r>
              <a:rPr lang="fr-FR" altLang="fr-FR" sz="1800" err="1"/>
              <a:t>will</a:t>
            </a:r>
            <a:r>
              <a:rPr lang="fr-FR" altLang="fr-FR" sz="1800"/>
              <a:t> not </a:t>
            </a:r>
            <a:r>
              <a:rPr lang="fr-FR" altLang="fr-FR" sz="1800" err="1"/>
              <a:t>be</a:t>
            </a:r>
            <a:r>
              <a:rPr lang="fr-FR" altLang="fr-FR" sz="1800"/>
              <a:t> </a:t>
            </a:r>
            <a:r>
              <a:rPr lang="fr-FR" altLang="fr-FR" sz="1800" err="1"/>
              <a:t>detailed</a:t>
            </a:r>
            <a:r>
              <a:rPr lang="fr-FR" altLang="fr-FR" sz="1800"/>
              <a:t> </a:t>
            </a:r>
            <a:r>
              <a:rPr lang="fr-FR" altLang="fr-FR" sz="1800" err="1"/>
              <a:t>here</a:t>
            </a:r>
            <a:r>
              <a:rPr lang="fr-FR" altLang="fr-FR" sz="1800"/>
              <a:t>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It </a:t>
            </a:r>
            <a:r>
              <a:rPr lang="fr-FR" altLang="fr-FR" sz="1800" err="1"/>
              <a:t>is</a:t>
            </a:r>
            <a:r>
              <a:rPr lang="fr-FR" altLang="fr-FR" sz="1800"/>
              <a:t> </a:t>
            </a:r>
            <a:r>
              <a:rPr lang="fr-FR" altLang="fr-FR" sz="1800" err="1"/>
              <a:t>widely</a:t>
            </a:r>
            <a:r>
              <a:rPr lang="fr-FR" altLang="fr-FR" sz="1800"/>
              <a:t> </a:t>
            </a:r>
            <a:r>
              <a:rPr lang="fr-FR" altLang="fr-FR" sz="1800" err="1"/>
              <a:t>used</a:t>
            </a:r>
            <a:r>
              <a:rPr lang="fr-FR" altLang="fr-FR" sz="1800"/>
              <a:t> in </a:t>
            </a:r>
            <a:r>
              <a:rPr lang="fr-FR" altLang="fr-FR" sz="1800" err="1"/>
              <a:t>thermodynamics</a:t>
            </a:r>
            <a:r>
              <a:rPr lang="fr-FR" altLang="fr-FR" sz="1800"/>
              <a:t> </a:t>
            </a:r>
            <a:r>
              <a:rPr lang="fr-FR" altLang="fr-FR" sz="1800" err="1"/>
              <a:t>where</a:t>
            </a:r>
            <a:r>
              <a:rPr lang="fr-FR" altLang="fr-FR" sz="1800"/>
              <a:t>, for </a:t>
            </a:r>
            <a:r>
              <a:rPr lang="fr-FR" altLang="fr-FR" sz="1800" err="1"/>
              <a:t>example</a:t>
            </a:r>
            <a:r>
              <a:rPr lang="fr-FR" altLang="fr-FR" sz="1800"/>
              <a:t>, </a:t>
            </a:r>
            <a:r>
              <a:rPr lang="fr-FR" altLang="fr-FR" sz="1800" err="1"/>
              <a:t>it</a:t>
            </a:r>
            <a:r>
              <a:rPr lang="fr-FR" altLang="fr-FR" sz="1800"/>
              <a:t> </a:t>
            </a:r>
            <a:r>
              <a:rPr lang="fr-FR" altLang="fr-FR" sz="1800" err="1"/>
              <a:t>allows</a:t>
            </a:r>
            <a:br>
              <a:rPr lang="fr-FR" altLang="fr-FR" sz="1800"/>
            </a:br>
            <a:r>
              <a:rPr lang="fr-FR" altLang="fr-FR" sz="1800"/>
              <a:t>to </a:t>
            </a:r>
            <a:r>
              <a:rPr lang="fr-FR" altLang="fr-FR" sz="1800" err="1"/>
              <a:t>calculate</a:t>
            </a:r>
            <a:r>
              <a:rPr lang="fr-FR" altLang="fr-FR" sz="1800"/>
              <a:t> the </a:t>
            </a:r>
            <a:r>
              <a:rPr lang="fr-FR" altLang="fr-FR" sz="1800" err="1"/>
              <a:t>chemical</a:t>
            </a:r>
            <a:r>
              <a:rPr lang="fr-FR" altLang="fr-FR" sz="1800"/>
              <a:t> </a:t>
            </a:r>
            <a:r>
              <a:rPr lang="fr-FR" altLang="fr-FR" sz="1800" err="1"/>
              <a:t>equilibrium</a:t>
            </a:r>
            <a:r>
              <a:rPr lang="fr-FR" altLang="fr-FR" sz="1800"/>
              <a:t> composition of a </a:t>
            </a:r>
            <a:r>
              <a:rPr lang="fr-FR" altLang="fr-FR" sz="1800" err="1"/>
              <a:t>chemical</a:t>
            </a:r>
            <a:r>
              <a:rPr lang="fr-FR" altLang="fr-FR" sz="1800"/>
              <a:t> </a:t>
            </a:r>
            <a:r>
              <a:rPr lang="fr-FR" altLang="fr-FR" sz="1800" err="1"/>
              <a:t>reaction</a:t>
            </a:r>
            <a:endParaRPr lang="fr-FR" altLang="fr-FR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>
            <a:extLst>
              <a:ext uri="{FF2B5EF4-FFF2-40B4-BE49-F238E27FC236}">
                <a16:creationId xmlns:a16="http://schemas.microsoft.com/office/drawing/2014/main" id="{7A83293B-A136-634B-94FF-DD524043B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67024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400" dirty="0" err="1">
                <a:solidFill>
                  <a:srgbClr val="6600FF"/>
                </a:solidFill>
              </a:rPr>
              <a:t>Summary</a:t>
            </a:r>
            <a:r>
              <a:rPr lang="fr-FR" altLang="fr-FR" sz="2400" dirty="0">
                <a:solidFill>
                  <a:srgbClr val="6600FF"/>
                </a:solidFill>
              </a:rPr>
              <a:t>: How to </a:t>
            </a:r>
            <a:r>
              <a:rPr lang="fr-FR" altLang="fr-FR" sz="2400" dirty="0" err="1">
                <a:solidFill>
                  <a:srgbClr val="6600FF"/>
                </a:solidFill>
              </a:rPr>
              <a:t>tackle</a:t>
            </a:r>
            <a:r>
              <a:rPr lang="fr-FR" altLang="fr-FR" sz="2400" dirty="0">
                <a:solidFill>
                  <a:srgbClr val="6600FF"/>
                </a:solidFill>
              </a:rPr>
              <a:t> a </a:t>
            </a:r>
            <a:r>
              <a:rPr lang="fr-FR" altLang="fr-FR" sz="2400" dirty="0" err="1">
                <a:solidFill>
                  <a:srgbClr val="6600FF"/>
                </a:solidFill>
              </a:rPr>
              <a:t>minimization</a:t>
            </a:r>
            <a:r>
              <a:rPr lang="fr-FR" altLang="fr-FR" sz="2400" dirty="0">
                <a:solidFill>
                  <a:srgbClr val="6600FF"/>
                </a:solidFill>
              </a:rPr>
              <a:t> </a:t>
            </a:r>
            <a:r>
              <a:rPr lang="fr-FR" altLang="fr-FR" sz="2400" dirty="0" err="1">
                <a:solidFill>
                  <a:srgbClr val="6600FF"/>
                </a:solidFill>
              </a:rPr>
              <a:t>problem</a:t>
            </a:r>
            <a:endParaRPr lang="fr-FR" altLang="fr-FR" sz="2400" dirty="0">
              <a:solidFill>
                <a:srgbClr val="6600FF"/>
              </a:solidFill>
            </a:endParaRPr>
          </a:p>
        </p:txBody>
      </p:sp>
      <p:sp>
        <p:nvSpPr>
          <p:cNvPr id="179202" name="Text Box 2">
            <a:extLst>
              <a:ext uri="{FF2B5EF4-FFF2-40B4-BE49-F238E27FC236}">
                <a16:creationId xmlns:a16="http://schemas.microsoft.com/office/drawing/2014/main" id="{F02BED37-2460-9A41-9405-F780A3942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620713"/>
            <a:ext cx="56403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Either minimize the function F (x1, ..., Xn) N variables.</a:t>
            </a:r>
          </a:p>
        </p:txBody>
      </p:sp>
      <p:sp>
        <p:nvSpPr>
          <p:cNvPr id="179203" name="Text Box 3">
            <a:extLst>
              <a:ext uri="{FF2B5EF4-FFF2-40B4-BE49-F238E27FC236}">
                <a16:creationId xmlns:a16="http://schemas.microsoft.com/office/drawing/2014/main" id="{113ACDEC-D8EB-6F4D-B416-A0B4FA27C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981075"/>
            <a:ext cx="8902094" cy="535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FF3300"/>
              </a:buClr>
              <a:buFont typeface="Times New Roman" panose="02020603050405020304" pitchFamily="18" charset="0"/>
              <a:buAutoNum type="arabicPeriod"/>
            </a:pPr>
            <a:r>
              <a:rPr lang="fr-FR" altLang="fr-FR" sz="1800" b="0" dirty="0">
                <a:solidFill>
                  <a:srgbClr val="FF3300"/>
                </a:solidFill>
              </a:rPr>
              <a:t>Is the </a:t>
            </a:r>
            <a:r>
              <a:rPr lang="fr-FR" altLang="fr-FR" sz="1800" b="0" dirty="0" err="1">
                <a:solidFill>
                  <a:srgbClr val="FF3300"/>
                </a:solidFill>
              </a:rPr>
              <a:t>problem</a:t>
            </a:r>
            <a:r>
              <a:rPr lang="fr-FR" altLang="fr-FR" sz="1800" b="0" dirty="0">
                <a:solidFill>
                  <a:srgbClr val="FF3300"/>
                </a:solidFill>
              </a:rPr>
              <a:t> </a:t>
            </a:r>
            <a:r>
              <a:rPr lang="fr-FR" altLang="fr-FR" sz="1800" b="0" dirty="0" err="1">
                <a:solidFill>
                  <a:srgbClr val="FF3300"/>
                </a:solidFill>
              </a:rPr>
              <a:t>constrained</a:t>
            </a:r>
            <a:r>
              <a:rPr lang="fr-FR" altLang="fr-FR" sz="1800" b="0" dirty="0">
                <a:solidFill>
                  <a:srgbClr val="FF3300"/>
                </a:solidFill>
              </a:rPr>
              <a:t> 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     If </a:t>
            </a:r>
            <a:r>
              <a:rPr lang="fr-FR" altLang="fr-FR" sz="1800" dirty="0" err="1"/>
              <a:t>yes</a:t>
            </a:r>
            <a:r>
              <a:rPr lang="fr-FR" altLang="fr-FR" sz="1800" dirty="0"/>
              <a:t>: Lagrange </a:t>
            </a:r>
            <a:r>
              <a:rPr lang="fr-FR" altLang="fr-FR" sz="1800" dirty="0" err="1"/>
              <a:t>multipliers</a:t>
            </a:r>
            <a:r>
              <a:rPr lang="fr-FR" altLang="fr-FR" sz="1800" dirty="0"/>
              <a:t> or </a:t>
            </a:r>
            <a:r>
              <a:rPr lang="fr-FR" altLang="fr-FR" sz="1800" dirty="0" err="1"/>
              <a:t>other</a:t>
            </a: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dirty="0">
                <a:solidFill>
                  <a:srgbClr val="669900"/>
                </a:solidFill>
              </a:rPr>
              <a:t>2. Is the a simple  </a:t>
            </a:r>
            <a:r>
              <a:rPr lang="fr-FR" altLang="fr-FR" sz="1800" b="0" dirty="0" err="1">
                <a:solidFill>
                  <a:srgbClr val="669900"/>
                </a:solidFill>
              </a:rPr>
              <a:t>problem</a:t>
            </a:r>
            <a:r>
              <a:rPr lang="fr-FR" altLang="fr-FR" sz="1800" b="0" dirty="0">
                <a:solidFill>
                  <a:srgbClr val="669900"/>
                </a:solidFill>
              </a:rPr>
              <a:t>? (</a:t>
            </a:r>
            <a:r>
              <a:rPr lang="fr-FR" altLang="fr-FR" sz="1800" b="0" dirty="0" err="1">
                <a:solidFill>
                  <a:srgbClr val="669900"/>
                </a:solidFill>
              </a:rPr>
              <a:t>Idea</a:t>
            </a:r>
            <a:r>
              <a:rPr lang="fr-FR" altLang="fr-FR" sz="1800" b="0" dirty="0">
                <a:solidFill>
                  <a:srgbClr val="669900"/>
                </a:solidFill>
              </a:rPr>
              <a:t> of ​​the minimum, absence of </a:t>
            </a:r>
            <a:r>
              <a:rPr lang="fr-FR" altLang="fr-FR" sz="1800" b="0" dirty="0" err="1">
                <a:solidFill>
                  <a:srgbClr val="669900"/>
                </a:solidFill>
              </a:rPr>
              <a:t>many</a:t>
            </a:r>
            <a:r>
              <a:rPr lang="fr-FR" altLang="fr-FR" sz="1800" b="0" dirty="0">
                <a:solidFill>
                  <a:srgbClr val="669900"/>
                </a:solidFill>
              </a:rPr>
              <a:t> parasite minima)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 dirty="0">
              <a:solidFill>
                <a:srgbClr val="6699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    If </a:t>
            </a:r>
            <a:r>
              <a:rPr lang="fr-FR" altLang="fr-FR" sz="1800" dirty="0" err="1"/>
              <a:t>yes</a:t>
            </a:r>
            <a:r>
              <a:rPr lang="fr-FR" altLang="fr-FR" sz="1800" dirty="0"/>
              <a:t> </a:t>
            </a:r>
            <a:r>
              <a:rPr lang="fr-FR" altLang="fr-FR" sz="1800" dirty="0" err="1"/>
              <a:t>then</a:t>
            </a:r>
            <a:r>
              <a:rPr lang="fr-FR" altLang="fr-FR" sz="1800" dirty="0"/>
              <a:t> </a:t>
            </a:r>
            <a:r>
              <a:rPr lang="fr-FR" altLang="fr-FR" sz="1800" dirty="0" err="1"/>
              <a:t>we</a:t>
            </a:r>
            <a:r>
              <a:rPr lang="fr-FR" altLang="fr-FR" sz="1800" dirty="0"/>
              <a:t> </a:t>
            </a:r>
            <a:r>
              <a:rPr lang="fr-FR" altLang="fr-FR" sz="1800" dirty="0" err="1"/>
              <a:t>can</a:t>
            </a:r>
            <a:r>
              <a:rPr lang="fr-FR" altLang="fr-FR" sz="1800" dirty="0"/>
              <a:t> use all the </a:t>
            </a:r>
            <a:r>
              <a:rPr lang="fr-FR" altLang="fr-FR" sz="1800" dirty="0" err="1"/>
              <a:t>deterministic</a:t>
            </a:r>
            <a:r>
              <a:rPr lang="fr-FR" altLang="fr-FR" sz="1800" dirty="0"/>
              <a:t> </a:t>
            </a:r>
            <a:r>
              <a:rPr lang="fr-FR" altLang="fr-FR" sz="1800" dirty="0" err="1"/>
              <a:t>methods</a:t>
            </a:r>
            <a:r>
              <a:rPr lang="fr-FR" altLang="fr-FR" sz="1800" dirty="0"/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  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dirty="0">
                <a:solidFill>
                  <a:srgbClr val="0033CC"/>
                </a:solidFill>
              </a:rPr>
              <a:t>3. Simple </a:t>
            </a:r>
            <a:r>
              <a:rPr lang="fr-FR" altLang="fr-FR" sz="1800" b="0" dirty="0" err="1">
                <a:solidFill>
                  <a:srgbClr val="0033CC"/>
                </a:solidFill>
              </a:rPr>
              <a:t>Problem</a:t>
            </a:r>
            <a:r>
              <a:rPr lang="fr-FR" altLang="fr-FR" sz="1800" b="0" dirty="0">
                <a:solidFill>
                  <a:srgbClr val="0033CC"/>
                </a:solidFill>
              </a:rPr>
              <a:t>: Do </a:t>
            </a:r>
            <a:r>
              <a:rPr lang="fr-FR" altLang="fr-FR" sz="1800" b="0" dirty="0" err="1">
                <a:solidFill>
                  <a:srgbClr val="0033CC"/>
                </a:solidFill>
              </a:rPr>
              <a:t>you</a:t>
            </a:r>
            <a:r>
              <a:rPr lang="fr-FR" altLang="fr-FR" sz="1800" b="0" dirty="0">
                <a:solidFill>
                  <a:srgbClr val="0033CC"/>
                </a:solidFill>
              </a:rPr>
              <a:t> know the gradient of F?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 dirty="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dirty="0"/>
              <a:t>   </a:t>
            </a:r>
            <a:r>
              <a:rPr lang="fr-FR" altLang="fr-FR" sz="1800" dirty="0"/>
              <a:t>If </a:t>
            </a:r>
            <a:r>
              <a:rPr lang="fr-FR" altLang="fr-FR" sz="1800" dirty="0" err="1"/>
              <a:t>yes</a:t>
            </a:r>
            <a:r>
              <a:rPr lang="fr-FR" altLang="fr-FR" sz="1800" dirty="0"/>
              <a:t> , </a:t>
            </a:r>
            <a:r>
              <a:rPr lang="fr-FR" altLang="fr-FR" sz="1800" dirty="0" err="1"/>
              <a:t>you</a:t>
            </a:r>
            <a:r>
              <a:rPr lang="fr-FR" altLang="fr-FR" sz="1800" dirty="0"/>
              <a:t> are in the best case: use </a:t>
            </a:r>
            <a:r>
              <a:rPr lang="fr-FR" altLang="fr-FR" sz="1800" dirty="0" err="1"/>
              <a:t>eg</a:t>
            </a:r>
            <a:r>
              <a:rPr lang="fr-FR" altLang="fr-FR" sz="1800" dirty="0"/>
              <a:t> </a:t>
            </a:r>
            <a:r>
              <a:rPr lang="fr-FR" altLang="fr-FR" sz="1800" dirty="0" err="1"/>
              <a:t>conjugate</a:t>
            </a:r>
            <a:r>
              <a:rPr lang="fr-FR" altLang="fr-FR" sz="1800" dirty="0"/>
              <a:t> gradient </a:t>
            </a:r>
            <a:br>
              <a:rPr lang="fr-FR" altLang="fr-FR" sz="1800" dirty="0"/>
            </a:br>
            <a:r>
              <a:rPr lang="fr-FR" altLang="fr-FR" sz="1800" dirty="0"/>
              <a:t>(</a:t>
            </a:r>
            <a:r>
              <a:rPr lang="fr-FR" altLang="fr-FR" sz="1800" dirty="0" err="1"/>
              <a:t>Hessian</a:t>
            </a:r>
            <a:r>
              <a:rPr lang="fr-FR" altLang="fr-FR" sz="1800" dirty="0"/>
              <a:t>) or Fletcher Reeves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  If not, and N = 1: Use a </a:t>
            </a:r>
            <a:r>
              <a:rPr lang="fr-FR" altLang="fr-FR" sz="1800" dirty="0" err="1"/>
              <a:t>method</a:t>
            </a:r>
            <a:r>
              <a:rPr lang="fr-FR" altLang="fr-FR" sz="1800" dirty="0"/>
              <a:t> of trisection and quadrature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  If not, and N&gt; 1: </a:t>
            </a:r>
            <a:r>
              <a:rPr lang="fr-FR" altLang="fr-FR" sz="1800" dirty="0" err="1"/>
              <a:t>Only</a:t>
            </a:r>
            <a:r>
              <a:rPr lang="fr-FR" altLang="fr-FR" sz="1800" dirty="0"/>
              <a:t> the "</a:t>
            </a:r>
            <a:r>
              <a:rPr lang="fr-FR" altLang="fr-FR" sz="1800" dirty="0" err="1"/>
              <a:t>Amoeba</a:t>
            </a:r>
            <a:r>
              <a:rPr lang="fr-FR" altLang="fr-FR" sz="1800" dirty="0"/>
              <a:t>" </a:t>
            </a:r>
            <a:r>
              <a:rPr lang="fr-FR" altLang="fr-FR" sz="1800" dirty="0" err="1"/>
              <a:t>method</a:t>
            </a:r>
            <a:r>
              <a:rPr lang="fr-FR" altLang="fr-FR" sz="1800" dirty="0"/>
              <a:t> ( "</a:t>
            </a:r>
            <a:r>
              <a:rPr lang="fr-FR" altLang="fr-FR" sz="1800" dirty="0" err="1"/>
              <a:t>Amoeba</a:t>
            </a:r>
            <a:r>
              <a:rPr lang="fr-FR" altLang="fr-FR" sz="1800" dirty="0"/>
              <a:t>") or mixed  </a:t>
            </a:r>
            <a:r>
              <a:rPr lang="fr-FR" altLang="fr-FR" sz="1800" dirty="0" err="1"/>
              <a:t>method</a:t>
            </a:r>
            <a:r>
              <a:rPr lang="fr-FR" altLang="fr-FR" sz="1800" dirty="0"/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not </a:t>
            </a:r>
            <a:r>
              <a:rPr lang="fr-FR" altLang="fr-FR" sz="1800" dirty="0" err="1"/>
              <a:t>studied</a:t>
            </a:r>
            <a:r>
              <a:rPr lang="fr-FR" altLang="fr-FR" sz="1800" dirty="0"/>
              <a:t> </a:t>
            </a:r>
            <a:r>
              <a:rPr lang="fr-FR" altLang="fr-FR" sz="1800" dirty="0" err="1"/>
              <a:t>here</a:t>
            </a:r>
            <a:br>
              <a:rPr lang="fr-FR" altLang="fr-FR" sz="1800" dirty="0"/>
            </a:br>
            <a:r>
              <a:rPr lang="fr-FR" altLang="fr-FR" sz="1800" dirty="0"/>
              <a:t>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 dirty="0">
                <a:solidFill>
                  <a:srgbClr val="996600"/>
                </a:solidFill>
              </a:rPr>
              <a:t>4. If the </a:t>
            </a:r>
            <a:r>
              <a:rPr lang="fr-FR" altLang="fr-FR" sz="1800" b="0" dirty="0" err="1">
                <a:solidFill>
                  <a:srgbClr val="996600"/>
                </a:solidFill>
              </a:rPr>
              <a:t>problem</a:t>
            </a:r>
            <a:r>
              <a:rPr lang="fr-FR" altLang="fr-FR" sz="1800" b="0" dirty="0">
                <a:solidFill>
                  <a:srgbClr val="996600"/>
                </a:solidFill>
              </a:rPr>
              <a:t> </a:t>
            </a:r>
            <a:r>
              <a:rPr lang="fr-FR" altLang="fr-FR" sz="1800" b="0" dirty="0" err="1">
                <a:solidFill>
                  <a:srgbClr val="996600"/>
                </a:solidFill>
              </a:rPr>
              <a:t>is</a:t>
            </a:r>
            <a:r>
              <a:rPr lang="fr-FR" altLang="fr-FR" sz="1800" b="0" dirty="0">
                <a:solidFill>
                  <a:srgbClr val="996600"/>
                </a:solidFill>
              </a:rPr>
              <a:t> </a:t>
            </a:r>
            <a:r>
              <a:rPr lang="fr-FR" altLang="fr-FR" sz="1800" b="0" dirty="0" err="1">
                <a:solidFill>
                  <a:srgbClr val="996600"/>
                </a:solidFill>
              </a:rPr>
              <a:t>complex</a:t>
            </a:r>
            <a:r>
              <a:rPr lang="fr-FR" altLang="fr-FR" sz="1800" b="0" dirty="0">
                <a:solidFill>
                  <a:srgbClr val="996600"/>
                </a:solidFill>
              </a:rPr>
              <a:t> (No </a:t>
            </a:r>
            <a:r>
              <a:rPr lang="fr-FR" altLang="fr-FR" sz="1800" b="0" dirty="0" err="1">
                <a:solidFill>
                  <a:srgbClr val="996600"/>
                </a:solidFill>
              </a:rPr>
              <a:t>idea</a:t>
            </a:r>
            <a:r>
              <a:rPr lang="fr-FR" altLang="fr-FR" sz="1800" b="0" dirty="0">
                <a:solidFill>
                  <a:srgbClr val="996600"/>
                </a:solidFill>
              </a:rPr>
              <a:t> of ​​the minimum </a:t>
            </a:r>
            <a:r>
              <a:rPr lang="fr-FR" altLang="fr-FR" sz="1800" b="0" dirty="0" err="1">
                <a:solidFill>
                  <a:srgbClr val="996600"/>
                </a:solidFill>
              </a:rPr>
              <a:t>several</a:t>
            </a:r>
            <a:r>
              <a:rPr lang="fr-FR" altLang="fr-FR" sz="1800" b="0" dirty="0">
                <a:solidFill>
                  <a:srgbClr val="996600"/>
                </a:solidFill>
              </a:rPr>
              <a:t> parasites minima </a:t>
            </a:r>
            <a:r>
              <a:rPr lang="fr-FR" altLang="fr-FR" sz="1800" b="0" dirty="0" err="1">
                <a:solidFill>
                  <a:srgbClr val="996600"/>
                </a:solidFill>
              </a:rPr>
              <a:t>etc</a:t>
            </a:r>
            <a:r>
              <a:rPr lang="fr-FR" altLang="fr-FR" sz="1800" b="0" dirty="0">
                <a:solidFill>
                  <a:srgbClr val="996600"/>
                </a:solidFill>
              </a:rPr>
              <a:t> ...)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dirty="0"/>
              <a:t>You are in the </a:t>
            </a:r>
            <a:r>
              <a:rPr lang="fr-FR" altLang="fr-FR" sz="1800" dirty="0" err="1"/>
              <a:t>most</a:t>
            </a:r>
            <a:r>
              <a:rPr lang="fr-FR" altLang="fr-FR" sz="1800" dirty="0"/>
              <a:t> </a:t>
            </a:r>
            <a:r>
              <a:rPr lang="fr-FR" altLang="fr-FR" sz="1800" dirty="0" err="1"/>
              <a:t>difficult</a:t>
            </a:r>
            <a:r>
              <a:rPr lang="fr-FR" altLang="fr-FR" sz="1800" dirty="0"/>
              <a:t> cases. </a:t>
            </a:r>
            <a:r>
              <a:rPr lang="fr-FR" altLang="fr-FR" sz="1800" dirty="0" err="1"/>
              <a:t>Try</a:t>
            </a:r>
            <a:r>
              <a:rPr lang="fr-FR" altLang="fr-FR" sz="1800" dirty="0"/>
              <a:t> a Monte Carlo </a:t>
            </a:r>
            <a:r>
              <a:rPr lang="fr-FR" altLang="fr-FR" sz="1800" dirty="0" err="1"/>
              <a:t>method</a:t>
            </a:r>
            <a:r>
              <a:rPr lang="fr-FR" altLang="fr-FR" sz="1800" dirty="0"/>
              <a:t> </a:t>
            </a:r>
            <a:r>
              <a:rPr lang="fr-FR" altLang="fr-FR" sz="1800" dirty="0" err="1"/>
              <a:t>such</a:t>
            </a:r>
            <a:r>
              <a:rPr lang="fr-FR" altLang="fr-FR" sz="1800" dirty="0"/>
              <a:t> as</a:t>
            </a:r>
            <a:br>
              <a:rPr lang="fr-FR" altLang="fr-FR" sz="1800" dirty="0"/>
            </a:br>
            <a:r>
              <a:rPr lang="fr-FR" altLang="fr-FR" sz="1800" dirty="0" err="1"/>
              <a:t>simulated</a:t>
            </a:r>
            <a:r>
              <a:rPr lang="fr-FR" altLang="fr-FR" sz="1800" dirty="0"/>
              <a:t> </a:t>
            </a:r>
            <a:r>
              <a:rPr lang="fr-FR" altLang="fr-FR" sz="1800" dirty="0" err="1"/>
              <a:t>annealing</a:t>
            </a:r>
            <a:r>
              <a:rPr lang="fr-FR" altLang="fr-FR" sz="1800" dirty="0"/>
              <a:t> ( "</a:t>
            </a:r>
            <a:r>
              <a:rPr lang="fr-FR" altLang="fr-FR" sz="1800" dirty="0" err="1"/>
              <a:t>Simulated</a:t>
            </a:r>
            <a:r>
              <a:rPr lang="fr-FR" altLang="fr-FR" sz="1800" dirty="0"/>
              <a:t> </a:t>
            </a:r>
            <a:r>
              <a:rPr lang="fr-FR" altLang="fr-FR" sz="1800" dirty="0" err="1"/>
              <a:t>Annealing</a:t>
            </a:r>
            <a:r>
              <a:rPr lang="fr-FR" altLang="fr-FR" sz="1800" dirty="0"/>
              <a:t>"). Or check </a:t>
            </a:r>
            <a:r>
              <a:rPr lang="fr-FR" altLang="fr-FR" sz="1800" dirty="0" err="1"/>
              <a:t>genetic</a:t>
            </a:r>
            <a:r>
              <a:rPr lang="fr-FR" altLang="fr-FR" sz="1800" dirty="0"/>
              <a:t> </a:t>
            </a:r>
            <a:r>
              <a:rPr lang="fr-FR" altLang="fr-FR" sz="1800" dirty="0" err="1"/>
              <a:t>algorithm</a:t>
            </a:r>
            <a:r>
              <a:rPr lang="fr-FR" altLang="fr-FR" sz="1800"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BB6812A3-E190-EC46-9199-C82073001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515938"/>
            <a:ext cx="6542087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The most classic  method is the famous </a:t>
            </a:r>
            <a:r>
              <a:rPr lang="fr-FR" altLang="fr-FR" sz="1800">
                <a:solidFill>
                  <a:srgbClr val="333399"/>
                </a:solidFill>
              </a:rPr>
              <a:t>gradient descent:</a:t>
            </a:r>
          </a:p>
        </p:txBody>
      </p:sp>
      <p:sp>
        <p:nvSpPr>
          <p:cNvPr id="26626" name="Text Box 2">
            <a:extLst>
              <a:ext uri="{FF2B5EF4-FFF2-40B4-BE49-F238E27FC236}">
                <a16:creationId xmlns:a16="http://schemas.microsoft.com/office/drawing/2014/main" id="{1B71DFAD-2E1E-3748-AB31-EF6B47FB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000125"/>
            <a:ext cx="8218488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We want to find A minimum of F(x), starting from a point X</a:t>
            </a:r>
            <a:r>
              <a:rPr lang="fr-FR" altLang="fr-FR" sz="1800" b="0" baseline="-25000"/>
              <a:t>0</a:t>
            </a:r>
            <a:r>
              <a:rPr lang="fr-FR" altLang="fr-FR" sz="1800" b="0"/>
              <a:t> given by the user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We </a:t>
            </a:r>
            <a:r>
              <a:rPr lang="fr-FR" altLang="fr-FR" sz="1800"/>
              <a:t>explore</a:t>
            </a:r>
            <a:r>
              <a:rPr lang="fr-FR" altLang="fr-FR" sz="1800" b="0"/>
              <a:t> F(x) always « Downslope » =&gt; in the direction of the local gradient.</a:t>
            </a:r>
          </a:p>
        </p:txBody>
      </p:sp>
      <p:grpSp>
        <p:nvGrpSpPr>
          <p:cNvPr id="26627" name="Groupe 4">
            <a:extLst>
              <a:ext uri="{FF2B5EF4-FFF2-40B4-BE49-F238E27FC236}">
                <a16:creationId xmlns:a16="http://schemas.microsoft.com/office/drawing/2014/main" id="{A2986CC5-504A-134C-9A44-CC75F4C23AA1}"/>
              </a:ext>
            </a:extLst>
          </p:cNvPr>
          <p:cNvGrpSpPr>
            <a:grpSpLocks/>
          </p:cNvGrpSpPr>
          <p:nvPr/>
        </p:nvGrpSpPr>
        <p:grpSpPr bwMode="auto">
          <a:xfrm>
            <a:off x="14288" y="2001838"/>
            <a:ext cx="4751387" cy="3051175"/>
            <a:chOff x="323850" y="2852738"/>
            <a:chExt cx="4751388" cy="3051175"/>
          </a:xfrm>
        </p:grpSpPr>
        <p:pic>
          <p:nvPicPr>
            <p:cNvPr id="26632" name="Picture 3">
              <a:extLst>
                <a:ext uri="{FF2B5EF4-FFF2-40B4-BE49-F238E27FC236}">
                  <a16:creationId xmlns:a16="http://schemas.microsoft.com/office/drawing/2014/main" id="{6ECB50CC-BBB7-4849-A7CC-55A80EF7C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2852738"/>
              <a:ext cx="4751388" cy="305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6633" name="Line 4">
              <a:extLst>
                <a:ext uri="{FF2B5EF4-FFF2-40B4-BE49-F238E27FC236}">
                  <a16:creationId xmlns:a16="http://schemas.microsoft.com/office/drawing/2014/main" id="{629F479F-77F6-2A45-A8B0-0DAFAA0487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5950" y="3141663"/>
              <a:ext cx="292100" cy="792162"/>
            </a:xfrm>
            <a:prstGeom prst="line">
              <a:avLst/>
            </a:prstGeom>
            <a:noFill/>
            <a:ln w="381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634" name="Line 5">
              <a:extLst>
                <a:ext uri="{FF2B5EF4-FFF2-40B4-BE49-F238E27FC236}">
                  <a16:creationId xmlns:a16="http://schemas.microsoft.com/office/drawing/2014/main" id="{31981DDF-87D6-8949-90F7-7A677E570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8613" y="4292600"/>
              <a:ext cx="219075" cy="360363"/>
            </a:xfrm>
            <a:prstGeom prst="line">
              <a:avLst/>
            </a:prstGeom>
            <a:noFill/>
            <a:ln w="381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635" name="Line 6">
              <a:extLst>
                <a:ext uri="{FF2B5EF4-FFF2-40B4-BE49-F238E27FC236}">
                  <a16:creationId xmlns:a16="http://schemas.microsoft.com/office/drawing/2014/main" id="{58BDBE0A-7ACE-2747-8965-0E479812E0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6813" y="4724400"/>
              <a:ext cx="219075" cy="144463"/>
            </a:xfrm>
            <a:prstGeom prst="line">
              <a:avLst/>
            </a:prstGeom>
            <a:noFill/>
            <a:ln w="381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636" name="Line 7">
              <a:extLst>
                <a:ext uri="{FF2B5EF4-FFF2-40B4-BE49-F238E27FC236}">
                  <a16:creationId xmlns:a16="http://schemas.microsoft.com/office/drawing/2014/main" id="{1B8C853E-3F9C-9148-8380-5F30A3BB54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8038" y="4652963"/>
              <a:ext cx="215900" cy="215900"/>
            </a:xfrm>
            <a:prstGeom prst="line">
              <a:avLst/>
            </a:prstGeom>
            <a:noFill/>
            <a:ln w="381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6628" name="Text Box 8">
            <a:extLst>
              <a:ext uri="{FF2B5EF4-FFF2-40B4-BE49-F238E27FC236}">
                <a16:creationId xmlns:a16="http://schemas.microsoft.com/office/drawing/2014/main" id="{9E375700-F32D-2B4C-A53F-81BBF09D5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3362325"/>
            <a:ext cx="3571875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This is why most algorithms find</a:t>
            </a:r>
            <a:br>
              <a:rPr lang="fr-FR" altLang="fr-FR" sz="1800" b="0"/>
            </a:br>
            <a:r>
              <a:rPr lang="fr-FR" altLang="fr-FR" sz="1800" b="0"/>
              <a:t>of the </a:t>
            </a:r>
            <a:r>
              <a:rPr lang="fr-FR" altLang="fr-FR" sz="1800" b="0" i="1"/>
              <a:t>local minima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not the </a:t>
            </a:r>
            <a:r>
              <a:rPr lang="fr-FR" altLang="fr-FR" sz="1800" b="0" i="1"/>
              <a:t>absolute minimum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 i="1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A big part of the computation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Time and difficulty is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is to compute the derivative H '(x)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1F935B-460C-314C-BCBB-141BD1674C26}"/>
              </a:ext>
            </a:extLst>
          </p:cNvPr>
          <p:cNvSpPr txBox="1"/>
          <p:nvPr/>
        </p:nvSpPr>
        <p:spPr>
          <a:xfrm>
            <a:off x="2051050" y="-11113"/>
            <a:ext cx="5197475" cy="5238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800">
                <a:solidFill>
                  <a:schemeClr val="accent6"/>
                </a:solidFill>
              </a:rPr>
              <a:t>1D </a:t>
            </a:r>
            <a:r>
              <a:rPr lang="fr-FR" sz="2800" err="1">
                <a:solidFill>
                  <a:schemeClr val="accent6"/>
                </a:solidFill>
              </a:rPr>
              <a:t>unconstrained</a:t>
            </a:r>
            <a:r>
              <a:rPr lang="fr-FR" sz="2800">
                <a:solidFill>
                  <a:schemeClr val="accent6"/>
                </a:solidFill>
              </a:rPr>
              <a:t> </a:t>
            </a:r>
            <a:r>
              <a:rPr lang="fr-FR" sz="2800" err="1">
                <a:solidFill>
                  <a:schemeClr val="accent6"/>
                </a:solidFill>
              </a:rPr>
              <a:t>mimization</a:t>
            </a:r>
            <a:endParaRPr lang="fr-FR" sz="2800">
              <a:solidFill>
                <a:schemeClr val="accent6"/>
              </a:solidFill>
            </a:endParaRPr>
          </a:p>
        </p:txBody>
      </p:sp>
      <p:sp>
        <p:nvSpPr>
          <p:cNvPr id="26630" name="ZoneTexte 2">
            <a:extLst>
              <a:ext uri="{FF2B5EF4-FFF2-40B4-BE49-F238E27FC236}">
                <a16:creationId xmlns:a16="http://schemas.microsoft.com/office/drawing/2014/main" id="{F5D471C2-7FC8-4847-BEBD-F219572B6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2565400"/>
            <a:ext cx="33337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altLang="fr-FR">
                <a:solidFill>
                  <a:schemeClr val="tx1"/>
                </a:solidFill>
              </a:rPr>
              <a:t>G=starting point</a:t>
            </a:r>
          </a:p>
          <a:p>
            <a:r>
              <a:rPr lang="fr-FR" altLang="fr-FR">
                <a:solidFill>
                  <a:schemeClr val="tx1"/>
                </a:solidFill>
              </a:rPr>
              <a:t>F =minimum found (closest) </a:t>
            </a:r>
          </a:p>
          <a:p>
            <a:endParaRPr lang="fr-FR" altLang="fr-FR">
              <a:solidFill>
                <a:schemeClr val="tx1"/>
              </a:solidFill>
            </a:endParaRPr>
          </a:p>
        </p:txBody>
      </p:sp>
      <p:pic>
        <p:nvPicPr>
          <p:cNvPr id="26631" name="Image 3">
            <a:extLst>
              <a:ext uri="{FF2B5EF4-FFF2-40B4-BE49-F238E27FC236}">
                <a16:creationId xmlns:a16="http://schemas.microsoft.com/office/drawing/2014/main" id="{C6F9CF25-A28A-F847-8EA9-C9A7A8F7E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4" b="29497"/>
          <a:stretch>
            <a:fillRect/>
          </a:stretch>
        </p:blipFill>
        <p:spPr bwMode="auto">
          <a:xfrm>
            <a:off x="107950" y="5394325"/>
            <a:ext cx="7324725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BFD06C42-E517-F043-AFD3-C90A8CB0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1206500"/>
            <a:ext cx="7594600" cy="535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So :If you KNOW F’(X) (gradient) this will make your life MUCH EASIER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If you use a minimization algorithm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0"/>
              <a:t>IT  MEANS  you CANNOT  analytically calculate the zeros of F '(X)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 b="0"/>
              <a:t>Either because you do not know F '(x)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 b="0"/>
              <a:t>Either because solve F '(X) = 0 is too complicated.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-"/>
            </a:pPr>
            <a:r>
              <a:rPr lang="fr-FR" altLang="fr-FR" sz="1800" b="0"/>
              <a:t> Or because F(X) is a complex function.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fr-FR" sz="1800" b="0"/>
              <a:t>BUT IF YOU KNOW F’(X) THIS WILL BE VERY USEFUL AND WILL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fr-FR" altLang="fr-FR" sz="1800" b="0"/>
              <a:t>SAVE A LOT OF TIME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 b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fr-FR" altLang="fr-FR" sz="1800" b="0"/>
          </a:p>
        </p:txBody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515C1A55-C4A8-EE4C-8410-561DD5D65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113"/>
            <a:ext cx="8574088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400" b="0">
                <a:solidFill>
                  <a:srgbClr val="333399"/>
                </a:solidFill>
              </a:rPr>
              <a:t>IMPORTANCE OF THE FIRST AND SECOND DERIVATIVES</a:t>
            </a:r>
            <a:br>
              <a:rPr lang="fr-FR" altLang="fr-FR" sz="2400" b="0">
                <a:solidFill>
                  <a:srgbClr val="333399"/>
                </a:solidFill>
              </a:rPr>
            </a:br>
            <a:r>
              <a:rPr lang="fr-FR" altLang="fr-FR" sz="2400" b="0">
                <a:solidFill>
                  <a:srgbClr val="333399"/>
                </a:solidFill>
              </a:rPr>
              <a:t>					 F’(X) AND F’’(X)</a:t>
            </a:r>
          </a:p>
        </p:txBody>
      </p:sp>
      <p:sp>
        <p:nvSpPr>
          <p:cNvPr id="28675" name="ZoneTexte 1">
            <a:extLst>
              <a:ext uri="{FF2B5EF4-FFF2-40B4-BE49-F238E27FC236}">
                <a16:creationId xmlns:a16="http://schemas.microsoft.com/office/drawing/2014/main" id="{194D7F0C-805C-ED4C-990F-D2475F088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022350"/>
            <a:ext cx="5524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altLang="fr-FR">
                <a:solidFill>
                  <a:schemeClr val="tx1"/>
                </a:solidFill>
              </a:rPr>
              <a:t>Reminder : if x is a minimum of F(x) then F’(x)=0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fr-FR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fr-FR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19034</TotalTime>
  <Words>5926</Words>
  <Application>Microsoft Macintosh PowerPoint</Application>
  <PresentationFormat>Affichage à l'écran (4:3)</PresentationFormat>
  <Paragraphs>846</Paragraphs>
  <Slides>77</Slides>
  <Notes>72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77</vt:i4>
      </vt:variant>
    </vt:vector>
  </HeadingPairs>
  <TitlesOfParts>
    <vt:vector size="83" baseType="lpstr">
      <vt:lpstr>Arial</vt:lpstr>
      <vt:lpstr>Cambria Math</vt:lpstr>
      <vt:lpstr>Symbol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subject/>
  <dc:creator>charnoz</dc:creator>
  <cp:keywords/>
  <dc:description/>
  <cp:lastModifiedBy>Utilisateur Microsoft Office</cp:lastModifiedBy>
  <cp:revision>105</cp:revision>
  <cp:lastPrinted>2019-10-09T05:07:43Z</cp:lastPrinted>
  <dcterms:created xsi:type="dcterms:W3CDTF">2005-11-22T08:16:41Z</dcterms:created>
  <dcterms:modified xsi:type="dcterms:W3CDTF">2019-10-27T05:50:25Z</dcterms:modified>
</cp:coreProperties>
</file>